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70" r:id="rId2"/>
    <p:sldId id="271" r:id="rId3"/>
    <p:sldId id="293" r:id="rId4"/>
    <p:sldId id="312" r:id="rId5"/>
    <p:sldId id="321" r:id="rId6"/>
    <p:sldId id="319" r:id="rId7"/>
    <p:sldId id="313" r:id="rId8"/>
    <p:sldId id="314" r:id="rId9"/>
    <p:sldId id="317" r:id="rId10"/>
    <p:sldId id="273" r:id="rId11"/>
    <p:sldId id="323" r:id="rId12"/>
    <p:sldId id="322" r:id="rId13"/>
    <p:sldId id="315" r:id="rId14"/>
    <p:sldId id="310" r:id="rId15"/>
    <p:sldId id="324" r:id="rId16"/>
    <p:sldId id="325" r:id="rId17"/>
    <p:sldId id="326" r:id="rId18"/>
    <p:sldId id="327" r:id="rId19"/>
    <p:sldId id="328" r:id="rId20"/>
    <p:sldId id="320" r:id="rId21"/>
    <p:sldId id="316" r:id="rId22"/>
    <p:sldId id="329" r:id="rId23"/>
    <p:sldId id="318" r:id="rId24"/>
    <p:sldId id="330" r:id="rId25"/>
    <p:sldId id="341" r:id="rId26"/>
    <p:sldId id="311" r:id="rId27"/>
    <p:sldId id="342" r:id="rId28"/>
    <p:sldId id="296" r:id="rId29"/>
    <p:sldId id="343" r:id="rId30"/>
    <p:sldId id="34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5" r:id="rId42"/>
    <p:sldId id="348" r:id="rId43"/>
    <p:sldId id="347" r:id="rId44"/>
    <p:sldId id="350" r:id="rId45"/>
  </p:sldIdLst>
  <p:sldSz cx="9906000" cy="6858000" type="A4"/>
  <p:notesSz cx="9906000" cy="6858000"/>
  <p:embeddedFontLst>
    <p:embeddedFont>
      <p:font typeface="210 국민체조OTF Bold" panose="02020503020101020101" pitchFamily="18" charset="-127"/>
      <p:regular r:id="rId47"/>
    </p:embeddedFont>
    <p:embeddedFont>
      <p:font typeface="210 국민체조OTF Light" panose="02020503020101020101" pitchFamily="18" charset="-127"/>
      <p:regular r:id="rId48"/>
    </p:embeddedFont>
    <p:embeddedFont>
      <p:font typeface="210 국민체조OTF Regular" panose="02020503020101020101" pitchFamily="18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KRAFTON_Font" pitchFamily="2" charset="0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1" autoAdjust="0"/>
    <p:restoredTop sz="71731" autoAdjust="0"/>
  </p:normalViewPr>
  <p:slideViewPr>
    <p:cSldViewPr>
      <p:cViewPr>
        <p:scale>
          <a:sx n="51" d="100"/>
          <a:sy n="51" d="100"/>
        </p:scale>
        <p:origin x="307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01E10-C8C2-4089-B498-F72D4C167754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7988F-E6EE-457E-9B36-D296CCB9E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7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dd06999a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g2add06999a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4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dd06999a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g2add06999a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4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02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68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dd06999a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g2add06999a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4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623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530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95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killStreaks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Kills </a:t>
            </a:r>
            <a:r>
              <a:rPr lang="ko-KR" alt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의 관계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가장 높은 상관계수 보여줌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=&gt; 0.841226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1: kill -&gt;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killStreaks`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을 많이 하기 때문에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killStreaks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도 많아진다는 가설</a:t>
            </a: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을 많이 할수록 적을 죽일 기회가 많아지고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따라서 연속으로 적을 죽일 가능성도 높아진다는 것을 근거로 할 수 있음</a:t>
            </a:r>
          </a:p>
          <a:p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가설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killStreaks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-&gt; kill`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killStreaks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를 많이 하기 때문에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도 많아진다는 가설</a:t>
            </a: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killStreaks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를 많이 하면 게임에서 유리한 위치에 서게 되고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따라서 적을 죽일 기회가 많아진다는 것을 근거로 할 수 있음</a:t>
            </a: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무기와 장비 우위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killStreaks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 높은 팀은 적을 죽일 때마다 무기와 장비 획득 가능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무기와 장비 우위는 적을 더 쉽게 죽일 수 있는 기반을 제공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맵 장악 우위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killStreaks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 높은 팀은 적의 진영을 더 쉽게 침투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적의 주요 목표물을 더 쉽게 공격 가능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정신적 우위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killStreaks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 높은 팀은 자신감과 승리 의욕이 높아짐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이러한 정신적 우위는 적을 더 쉽게 죽일 수 있는 동기 제공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가설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killStreaks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&lt;-&gt; kill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상호작용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972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킬 수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(Kills):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킬 수는 경기 초반에는 낮게 유지되다가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중반 이후에 급격히 증가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경기 후반에는 다시 감소하는 추세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하지만 다른 팀에 비해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의 경우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비교적 높게 유지되는 것을 확인할 수 있음</a:t>
            </a:r>
          </a:p>
          <a:p>
            <a:b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</a:br>
            <a:r>
              <a:rPr lang="en-US" altLang="ko-KR" sz="12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매치 등수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(Placement):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계속해서 등수가 올라갔다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내려갔다를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반복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</a:br>
            <a:r>
              <a:rPr lang="en-US" altLang="ko-KR" sz="12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최종 점수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(Total Points):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최종 점수는  중반 이후에 급격한 변화가 발생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경기 후반에는 다시 안정화되는 추세이지만 마지막에는 떨어짐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</a:t>
            </a:r>
          </a:p>
          <a:p>
            <a:endParaRPr lang="en-US" altLang="ko-KR" sz="1200" b="0" dirty="0">
              <a:solidFill>
                <a:srgbClr val="CCCCCC"/>
              </a:solidFill>
              <a:effectLst/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endParaRPr lang="en-US" altLang="ko-KR" sz="1200" b="0" dirty="0">
              <a:solidFill>
                <a:srgbClr val="CCCCCC"/>
              </a:solidFill>
              <a:effectLst/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경기 전략 분석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PGC 23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그랜드 파이널은 경기 초반에는 조심스럽게 경기를 진행하다가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중반 이후에는 적극적으로 경기를 펼치는 전략을 사용했음을 유추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또한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경기 초반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중반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후반에도 계속해서 순위가 급격하게 변화하는 경우가 있었고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2-3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위와의 경쟁도 치열했기 때문에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경기 후반까지 긴장을 놓치지 않는 것이 중요했음 보여줌</a:t>
            </a:r>
          </a:p>
          <a:p>
            <a:endParaRPr lang="en-US" altLang="ko-KR" sz="1200" b="0" dirty="0">
              <a:solidFill>
                <a:srgbClr val="CCCCCC"/>
              </a:solidFill>
              <a:effectLst/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749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1)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활동성 및 이동 거리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DNW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팀은 경기에서 이동한 거리가 길고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생존시간도 상위에 위치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이는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DNW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팀이 경기 전반과 후반에 걸쳐 활발한 활동을 펼치며 많은 지역을 이동했음을 시사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많은 이동 거리는 다양한 전략적인 위치 선점이나 적과의 교전에서의 우위를 가져다 줄 수 있음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2)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상위 교전 실력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DNW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팀은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killPlace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에서 가장 낮은 순위를 기록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즉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킬 수의 랭킹이 높은데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이는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DNW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팀이 경기 중 교전에서 뛰어난 실력을 보여줬음을 나타냄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좋은 교전 실력은 경기에서 다수의 적을 격파하고 상위 랭킹에 도달하는 데 기여할 수 있음을 시사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3)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적에게 가한 </a:t>
            </a:r>
            <a:r>
              <a:rPr lang="ko-KR" alt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피해량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DNW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팀은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damageDealt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에서 가장 높은 값을 기록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높은 </a:t>
            </a:r>
            <a:r>
              <a:rPr lang="ko-KR" alt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피해량은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DNW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팀이 교전에서 적에게 상당한 피해를 입혔다는 것을 의미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효과적인 공격은 경기에서 상위 랭킹을 유지하는 데 큰 역할을 할 수 있음을 시사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------------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```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종합하면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DNW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팀은 뛰어난 활동성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교전 실력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피해량과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같이 높은 순위를 유지할 수 있는 핵심 요인들이 결합되어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PGC23 Grand Final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우승을 차지한 것으로 보임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이러한 특징들은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DNW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팀이 다양한 상황에 대처하고 경기 전반에 걸쳐 일관된 성과를 보여준 결과로 해석될 수도 있음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.``` &gt; 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이를 바탕으로 좀 더 세부적으로 주제를 도출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1" dirty="0"/>
          </a:p>
          <a:p>
            <a:pPr marL="228600" indent="-228600">
              <a:buAutoNum type="arabicParenR"/>
            </a:pPr>
            <a:r>
              <a:rPr lang="ko-KR" altLang="en-US" b="1" dirty="0"/>
              <a:t>활동성 이동 거리</a:t>
            </a:r>
            <a:r>
              <a:rPr lang="en-US" altLang="ko-KR" b="1" dirty="0"/>
              <a:t>: </a:t>
            </a:r>
            <a:r>
              <a:rPr lang="ko-KR" altLang="en-US" b="1" dirty="0"/>
              <a:t>전략적 이동</a:t>
            </a:r>
            <a:endParaRPr lang="en-US" altLang="ko-KR" b="1" dirty="0"/>
          </a:p>
          <a:p>
            <a:pPr marL="228600" indent="-228600">
              <a:buAutoNum type="arabicParenR"/>
            </a:pPr>
            <a:r>
              <a:rPr lang="ko-KR" altLang="en-US" b="1" dirty="0"/>
              <a:t>상위 교전 실력</a:t>
            </a:r>
            <a:r>
              <a:rPr lang="en-US" altLang="ko-KR" b="1" dirty="0"/>
              <a:t>, </a:t>
            </a:r>
            <a:r>
              <a:rPr lang="ko-KR" altLang="en-US" b="1" dirty="0" err="1"/>
              <a:t>피해량</a:t>
            </a:r>
            <a:r>
              <a:rPr lang="en-US" altLang="ko-KR" b="1" dirty="0"/>
              <a:t>: </a:t>
            </a:r>
            <a:r>
              <a:rPr lang="ko-KR" altLang="en-US" b="1" dirty="0"/>
              <a:t>무기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637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dd06999a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g2add06999a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4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983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DANAWA e-sports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전략적 이동 평가 위치 데이터의 분석적 접근 방법론 플레이어와 안전 지역 간 거리 계산을 통한 초기 포지셔닝 전략 분석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전략적 이동 평가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데이터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전략의 지도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포지셔닝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시작의 중요성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23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52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DANAWA e-sports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전략적 이동 평가 위치 데이터의 분석적 접근 방법론 플레이어와 안전 지역 간 거리 계산을 통한 초기 포지셔닝 전략 분석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전략적 이동 평가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데이터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전략의 지도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포지셔닝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시작의 중요성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85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DANAWA e-sports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전략적 이동 평가 위치 데이터의 분석적 접근 방법론 플레이어와 안전 지역 간 거리 계산을 통한 초기 포지셔닝 전략 분석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전략적 이동 평가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데이터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전략의 지도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포지셔닝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시작의 중요성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09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DANAWA e-sports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전략적 이동 평가 위치 데이터의 분석적 접근 방법론 플레이어와 안전 지역 간 거리 계산을 통한 초기 포지셔닝 전략 분석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전략적 이동 평가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데이터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전략의 지도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포지셔닝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시작의 중요성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9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DANAWA e-sports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전략적 이동 평가 위치 데이터의 분석적 접근 방법론 플레이어와 안전 지역 간 거리 계산을 통한 초기 포지셔닝 전략 분석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전략적 이동 평가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데이터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전략의 지도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포지셔닝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시작의 중요성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65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dd06999a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g2add06999a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4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3884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986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47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대략 </a:t>
            </a:r>
            <a:r>
              <a:rPr lang="en-US" altLang="ko-KR" dirty="0"/>
              <a:t>8:2</a:t>
            </a:r>
            <a:r>
              <a:rPr lang="ko-KR" altLang="en-US" dirty="0"/>
              <a:t>의 비율로</a:t>
            </a:r>
            <a:r>
              <a:rPr lang="en-US" altLang="ko-KR" dirty="0"/>
              <a:t> 5</a:t>
            </a:r>
            <a:r>
              <a:rPr lang="ko-KR" altLang="en-US" dirty="0"/>
              <a:t>탄 총을 </a:t>
            </a:r>
            <a:r>
              <a:rPr lang="en-US" altLang="ko-KR" dirty="0"/>
              <a:t>7</a:t>
            </a:r>
            <a:r>
              <a:rPr lang="ko-KR" altLang="en-US" dirty="0"/>
              <a:t>탄 총보다 많이 사용한다는 것을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921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 / DMR</a:t>
            </a:r>
            <a:r>
              <a:rPr lang="ko-KR" altLang="en-US" dirty="0"/>
              <a:t>로 분리해서 </a:t>
            </a:r>
            <a:r>
              <a:rPr lang="ko-KR" altLang="en-US" dirty="0" err="1"/>
              <a:t>비교했을때도</a:t>
            </a:r>
            <a:r>
              <a:rPr lang="ko-KR" altLang="en-US" dirty="0"/>
              <a:t> </a:t>
            </a:r>
            <a:r>
              <a:rPr lang="en-US" altLang="ko-KR" dirty="0"/>
              <a:t>8:2</a:t>
            </a:r>
            <a:r>
              <a:rPr lang="ko-KR" altLang="en-US" dirty="0"/>
              <a:t>의 비율을 보이고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AR / DMR </a:t>
            </a:r>
            <a:r>
              <a:rPr lang="ko-KR" altLang="en-US" dirty="0"/>
              <a:t>탄을 나눠서 사용하기보다는 두 자루의 총기의 탄약을 통일해서 사용한다는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660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 / DMR</a:t>
            </a:r>
            <a:r>
              <a:rPr lang="ko-KR" altLang="en-US" dirty="0"/>
              <a:t>로 분리해서 </a:t>
            </a:r>
            <a:r>
              <a:rPr lang="ko-KR" altLang="en-US" dirty="0" err="1"/>
              <a:t>비교했을때도</a:t>
            </a:r>
            <a:r>
              <a:rPr lang="ko-KR" altLang="en-US" dirty="0"/>
              <a:t> </a:t>
            </a:r>
            <a:r>
              <a:rPr lang="en-US" altLang="ko-KR" dirty="0"/>
              <a:t>8:2</a:t>
            </a:r>
            <a:r>
              <a:rPr lang="ko-KR" altLang="en-US" dirty="0"/>
              <a:t>의 비율을 보이고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AR / DMR </a:t>
            </a:r>
            <a:r>
              <a:rPr lang="ko-KR" altLang="en-US" dirty="0"/>
              <a:t>탄을 나눠서 사용하기보다는 두 자루의 총기의 탄약을 통일해서 사용한다는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42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dd06999a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g2add06999a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4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0446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탄 </a:t>
            </a:r>
            <a:r>
              <a:rPr lang="en-US" altLang="ko-KR" dirty="0"/>
              <a:t>AR</a:t>
            </a:r>
            <a:r>
              <a:rPr lang="ko-KR" altLang="en-US" dirty="0"/>
              <a:t>의 경우 </a:t>
            </a:r>
            <a:r>
              <a:rPr lang="en-US" altLang="ko-KR" dirty="0"/>
              <a:t>AUG (</a:t>
            </a:r>
            <a:r>
              <a:rPr lang="ko-KR" altLang="en-US" dirty="0" err="1"/>
              <a:t>어그</a:t>
            </a:r>
            <a:r>
              <a:rPr lang="en-US" altLang="ko-KR" dirty="0"/>
              <a:t>)</a:t>
            </a:r>
            <a:r>
              <a:rPr lang="ko-KR" altLang="en-US" dirty="0"/>
              <a:t>를 가장 많이 쓰고</a:t>
            </a:r>
            <a:r>
              <a:rPr lang="en-US" altLang="ko-KR" dirty="0"/>
              <a:t>, 5</a:t>
            </a:r>
            <a:r>
              <a:rPr lang="ko-KR" altLang="en-US" dirty="0"/>
              <a:t>탄 </a:t>
            </a:r>
            <a:r>
              <a:rPr lang="en-US" altLang="ko-KR" dirty="0"/>
              <a:t>DMR</a:t>
            </a:r>
            <a:r>
              <a:rPr lang="ko-KR" altLang="en-US" dirty="0"/>
              <a:t>의 경우 </a:t>
            </a:r>
            <a:r>
              <a:rPr lang="en-US" altLang="ko-KR" dirty="0"/>
              <a:t>Mini14</a:t>
            </a:r>
            <a:r>
              <a:rPr lang="ko-KR" altLang="en-US" dirty="0"/>
              <a:t>와 </a:t>
            </a:r>
            <a:r>
              <a:rPr lang="en-US" altLang="ko-KR" dirty="0"/>
              <a:t>MK12</a:t>
            </a:r>
            <a:r>
              <a:rPr lang="ko-KR" altLang="en-US" dirty="0"/>
              <a:t>가 거의 균등하게 쓰이고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탄 </a:t>
            </a:r>
            <a:r>
              <a:rPr lang="en-US" altLang="ko-KR" dirty="0"/>
              <a:t>AR</a:t>
            </a:r>
            <a:r>
              <a:rPr lang="ko-KR" altLang="en-US" dirty="0"/>
              <a:t>의 경우 </a:t>
            </a:r>
            <a:r>
              <a:rPr lang="en-US" altLang="ko-KR" dirty="0"/>
              <a:t>Beryl (</a:t>
            </a:r>
            <a:r>
              <a:rPr lang="ko-KR" altLang="en-US" dirty="0" err="1"/>
              <a:t>베릴</a:t>
            </a:r>
            <a:r>
              <a:rPr lang="en-US" altLang="ko-KR" dirty="0"/>
              <a:t>) </a:t>
            </a:r>
            <a:r>
              <a:rPr lang="ko-KR" altLang="en-US" dirty="0"/>
              <a:t>이 가장 많이 쓰고</a:t>
            </a:r>
            <a:r>
              <a:rPr lang="en-US" altLang="ko-KR" dirty="0"/>
              <a:t>, 7</a:t>
            </a:r>
            <a:r>
              <a:rPr lang="ko-KR" altLang="en-US" dirty="0"/>
              <a:t>탄 </a:t>
            </a:r>
            <a:r>
              <a:rPr lang="en-US" altLang="ko-KR" dirty="0"/>
              <a:t>DMR</a:t>
            </a:r>
            <a:r>
              <a:rPr lang="ko-KR" altLang="en-US" dirty="0"/>
              <a:t>의 경우 </a:t>
            </a:r>
            <a:r>
              <a:rPr lang="en-US" altLang="ko-KR" dirty="0" err="1"/>
              <a:t>FNFal</a:t>
            </a:r>
            <a:r>
              <a:rPr lang="en-US" altLang="ko-KR" dirty="0"/>
              <a:t> (</a:t>
            </a:r>
            <a:r>
              <a:rPr lang="ko-KR" altLang="en-US" dirty="0" err="1"/>
              <a:t>인게임</a:t>
            </a:r>
            <a:r>
              <a:rPr lang="ko-KR" altLang="en-US" dirty="0"/>
              <a:t> 내에선 </a:t>
            </a:r>
            <a:r>
              <a:rPr lang="en-US" altLang="ko-KR" dirty="0"/>
              <a:t>SLR, </a:t>
            </a:r>
            <a:r>
              <a:rPr lang="ko-KR" altLang="en-US" dirty="0"/>
              <a:t>총기 라이센스 문제로 </a:t>
            </a:r>
            <a:r>
              <a:rPr lang="ko-KR" altLang="en-US" dirty="0" err="1"/>
              <a:t>인게임</a:t>
            </a:r>
            <a:r>
              <a:rPr lang="ko-KR" altLang="en-US" dirty="0"/>
              <a:t> 내에서 명칭이 다름</a:t>
            </a:r>
            <a:r>
              <a:rPr lang="en-US" altLang="ko-KR" dirty="0"/>
              <a:t>)</a:t>
            </a:r>
            <a:r>
              <a:rPr lang="ko-KR" altLang="en-US" dirty="0"/>
              <a:t>이 가장 많이 쓰이고 </a:t>
            </a:r>
            <a:r>
              <a:rPr lang="en-US" altLang="ko-KR" dirty="0" err="1"/>
              <a:t>Dragunov</a:t>
            </a:r>
            <a:r>
              <a:rPr lang="en-US" altLang="ko-KR" dirty="0"/>
              <a:t> (</a:t>
            </a:r>
            <a:r>
              <a:rPr lang="ko-KR" altLang="en-US" dirty="0" err="1"/>
              <a:t>드라구노프</a:t>
            </a:r>
            <a:r>
              <a:rPr lang="en-US" altLang="ko-KR" dirty="0"/>
              <a:t>)</a:t>
            </a:r>
            <a:r>
              <a:rPr lang="ko-KR" altLang="en-US" dirty="0"/>
              <a:t>가 그 다음으로 많이 쓰인다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12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DMR</a:t>
            </a:r>
            <a:r>
              <a:rPr lang="ko-KR" altLang="en-US" dirty="0"/>
              <a:t>이 </a:t>
            </a:r>
            <a:r>
              <a:rPr lang="en-US" altLang="ko-KR" dirty="0"/>
              <a:t>AR</a:t>
            </a:r>
            <a:r>
              <a:rPr lang="ko-KR" altLang="en-US" dirty="0"/>
              <a:t>에 비해 조금 더 높은 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좋은 자리를 선점한 팀은 근처에 자리를 잡거나 해당 위치를 뺏기 위해 거리를 좁히려는 다른 팀들을 가까이 오지 못하도록 쳐내는 작업을 </a:t>
            </a:r>
            <a:r>
              <a:rPr lang="en-US" altLang="ko-KR" dirty="0"/>
              <a:t>DMR</a:t>
            </a:r>
            <a:r>
              <a:rPr lang="ko-KR" altLang="en-US" dirty="0"/>
              <a:t>로 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거리를 좁히려는 팀 역시 해당 자리를 </a:t>
            </a:r>
            <a:r>
              <a:rPr lang="ko-KR" altLang="en-US" dirty="0" err="1"/>
              <a:t>뺏어내기</a:t>
            </a:r>
            <a:r>
              <a:rPr lang="ko-KR" altLang="en-US" dirty="0"/>
              <a:t> 위한 과정에서 </a:t>
            </a:r>
            <a:r>
              <a:rPr lang="en-US" altLang="ko-KR" dirty="0"/>
              <a:t>DMR</a:t>
            </a:r>
            <a:r>
              <a:rPr lang="ko-KR" altLang="en-US" dirty="0"/>
              <a:t>이 많이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거리를 좁히게 되면 </a:t>
            </a:r>
            <a:r>
              <a:rPr lang="en-US" altLang="ko-KR" dirty="0"/>
              <a:t>AR</a:t>
            </a:r>
            <a:r>
              <a:rPr lang="ko-KR" altLang="en-US" dirty="0"/>
              <a:t>을 사용하여 근접 교전을 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122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팀별로</a:t>
            </a:r>
            <a:r>
              <a:rPr lang="ko-KR" altLang="en-US" dirty="0"/>
              <a:t> 나타낸 총기 </a:t>
            </a:r>
            <a:r>
              <a:rPr lang="ko-KR" altLang="en-US" dirty="0" err="1"/>
              <a:t>데미지</a:t>
            </a:r>
            <a:r>
              <a:rPr lang="ko-KR" altLang="en-US" dirty="0"/>
              <a:t> 비율입니다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다나와는</a:t>
            </a:r>
            <a:r>
              <a:rPr lang="ko-KR" altLang="en-US" dirty="0"/>
              <a:t> 전체 </a:t>
            </a:r>
            <a:r>
              <a:rPr lang="ko-KR" altLang="en-US" dirty="0" err="1"/>
              <a:t>데미지로는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위이고</a:t>
            </a:r>
            <a:r>
              <a:rPr lang="en-US" altLang="ko-KR" dirty="0"/>
              <a:t>, </a:t>
            </a:r>
            <a:r>
              <a:rPr lang="ko-KR" altLang="en-US" dirty="0"/>
              <a:t>그 중 </a:t>
            </a:r>
            <a:r>
              <a:rPr lang="en-US" altLang="ko-KR" dirty="0"/>
              <a:t>DMR </a:t>
            </a:r>
            <a:r>
              <a:rPr lang="ko-KR" altLang="en-US" dirty="0" err="1"/>
              <a:t>데미지가</a:t>
            </a:r>
            <a:r>
              <a:rPr lang="ko-KR" altLang="en-US" dirty="0"/>
              <a:t> 가장 높은 것을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096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다나와와</a:t>
            </a:r>
            <a:r>
              <a:rPr lang="ko-KR" altLang="en-US" dirty="0"/>
              <a:t> 다른 </a:t>
            </a:r>
            <a:r>
              <a:rPr lang="en-US" altLang="ko-KR" dirty="0"/>
              <a:t>15</a:t>
            </a:r>
            <a:r>
              <a:rPr lang="ko-KR" altLang="en-US" dirty="0"/>
              <a:t>팀의 평균 총기 </a:t>
            </a:r>
            <a:r>
              <a:rPr lang="ko-KR" altLang="en-US" dirty="0" err="1"/>
              <a:t>데미지</a:t>
            </a:r>
            <a:r>
              <a:rPr lang="ko-KR" altLang="en-US" dirty="0"/>
              <a:t> 비율 비교입니다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AR</a:t>
            </a:r>
            <a:r>
              <a:rPr lang="ko-KR" altLang="en-US" dirty="0"/>
              <a:t>과 </a:t>
            </a:r>
            <a:r>
              <a:rPr lang="en-US" altLang="ko-KR" dirty="0"/>
              <a:t>DMR </a:t>
            </a:r>
            <a:r>
              <a:rPr lang="ko-KR" altLang="en-US" dirty="0" err="1"/>
              <a:t>데미지</a:t>
            </a:r>
            <a:r>
              <a:rPr lang="ko-KR" altLang="en-US" dirty="0"/>
              <a:t> 모두 다른 팀의 평균보다 높은 수치를 기록하고 있습니다</a:t>
            </a:r>
            <a:r>
              <a:rPr lang="en-US" altLang="ko-KR" dirty="0"/>
              <a:t>. </a:t>
            </a:r>
            <a:r>
              <a:rPr lang="ko-KR" altLang="en-US" dirty="0"/>
              <a:t>투척 </a:t>
            </a:r>
            <a:r>
              <a:rPr lang="ko-KR" altLang="en-US" dirty="0" err="1"/>
              <a:t>데미지는</a:t>
            </a:r>
            <a:r>
              <a:rPr lang="ko-KR" altLang="en-US" dirty="0"/>
              <a:t> 평균과 비슷하고 </a:t>
            </a:r>
            <a:r>
              <a:rPr lang="en-US" altLang="ko-KR" dirty="0"/>
              <a:t>SR, </a:t>
            </a:r>
            <a:r>
              <a:rPr lang="ko-KR" altLang="en-US" dirty="0"/>
              <a:t>기타에 분류되는 총기는 사용하지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663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(</a:t>
            </a:r>
            <a:r>
              <a:rPr lang="ko-KR" altLang="en-US" dirty="0"/>
              <a:t>순위</a:t>
            </a:r>
            <a:r>
              <a:rPr lang="en-US" altLang="ko-KR" dirty="0"/>
              <a:t>)</a:t>
            </a:r>
            <a:r>
              <a:rPr lang="ko-KR" altLang="en-US" dirty="0"/>
              <a:t>은 높은 값일수록 낮은 순위를 나타내며</a:t>
            </a:r>
            <a:r>
              <a:rPr lang="en-US" altLang="ko-KR" dirty="0"/>
              <a:t>, </a:t>
            </a:r>
            <a:r>
              <a:rPr lang="ko-KR" altLang="en-US" dirty="0"/>
              <a:t>낮은 값일수록 높은 순위를 나타냅니다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회귀선은 아래로 향하는 음의 기울기를 가지고 있습니다</a:t>
            </a:r>
            <a:r>
              <a:rPr lang="en-US" altLang="ko-KR" dirty="0"/>
              <a:t>. </a:t>
            </a:r>
            <a:r>
              <a:rPr lang="ko-KR" altLang="en-US" dirty="0"/>
              <a:t>이는 팀이 입힌 </a:t>
            </a:r>
            <a:r>
              <a:rPr lang="ko-KR" altLang="en-US" dirty="0" err="1"/>
              <a:t>데미지가</a:t>
            </a:r>
            <a:r>
              <a:rPr lang="ko-KR" altLang="en-US" dirty="0"/>
              <a:t> 많을수록 높은 순위 점수를 받을 가능성이 있음을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7988F-E6EE-457E-9B36-D296CCB9ECB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43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dd06999a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g2add06999a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4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827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502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뛰어난 데미지 수치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사용으로 인한 데미지가 다른 팀의 평균을 웃돈다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전략적인 위치 선택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초반부터 안전구역에 가깝게 낙하하여 높은 승점 획득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적절한 무기 선택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반동이 낮은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탄총을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정확성을 높임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선점 및 유지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DMR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활용하여 선점한 위치를 유지하며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접근하려는 팀을 효과적으로 쳐냄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근접 전투 능력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거리가 좁혀질 경우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활용한 근접 전투 능력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608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dd06999a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g2add06999a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4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30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게임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07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3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1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1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988F-E6EE-457E-9B36-D296CCB9EC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7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055" y="842916"/>
            <a:ext cx="406272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3697" y="3101778"/>
            <a:ext cx="4328160" cy="308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305" y="4800600"/>
            <a:ext cx="7449311" cy="124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84000"/>
              </a:srgbClr>
            </a:outerShdw>
          </a:effectLst>
        </p:spPr>
      </p:pic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00597" y="1027692"/>
            <a:ext cx="7680725" cy="102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17" rIns="0" bIns="0" anchor="t" anchorCtr="0">
            <a:spAutoFit/>
          </a:bodyPr>
          <a:lstStyle/>
          <a:p>
            <a:pPr marL="13758" algn="l" rtl="0"/>
            <a:r>
              <a:rPr lang="en-US" altLang="ko" sz="6000" dirty="0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E </a:t>
            </a:r>
            <a:r>
              <a:rPr lang="en-US" altLang="ko" sz="6600" dirty="0">
                <a:solidFill>
                  <a:srgbClr val="FFC000"/>
                </a:solidFill>
                <a:latin typeface="KRAFTON_Font" pitchFamily="2" charset="0"/>
                <a:ea typeface="210 국민체조OTF Bold" panose="02020503020101020101" pitchFamily="18" charset="-127"/>
                <a:cs typeface="Roboto"/>
                <a:sym typeface="Roboto"/>
              </a:rPr>
              <a:t>-</a:t>
            </a:r>
            <a:r>
              <a:rPr lang="en-US" altLang="ko" sz="6000" dirty="0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sports  </a:t>
            </a:r>
            <a:r>
              <a:rPr lang="en-US" altLang="ko" sz="6000" dirty="0" err="1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BattleGround</a:t>
            </a:r>
            <a:endParaRPr sz="6000" dirty="0">
              <a:solidFill>
                <a:srgbClr val="FFB60F"/>
              </a:solidFill>
              <a:latin typeface="Headliner No. 45" panose="02000000000000000000" pitchFamily="2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00597" y="1905000"/>
            <a:ext cx="8076900" cy="13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121" rIns="0" bIns="0" anchor="t" anchorCtr="0">
            <a:spAutoFit/>
          </a:bodyPr>
          <a:lstStyle/>
          <a:p>
            <a:pPr marL="13758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: </a:t>
            </a:r>
            <a:r>
              <a:rPr kumimoji="0" lang="ko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승리의 요리법 </a:t>
            </a:r>
            <a:r>
              <a:rPr kumimoji="0" lang="en-US" altLang="ko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PUBG Global Championship 2023</a:t>
            </a:r>
            <a:r>
              <a:rPr kumimoji="0" lang="ko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에서 </a:t>
            </a:r>
            <a:endParaRPr kumimoji="0" lang="en-US" altLang="ko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  <a:p>
            <a:pPr marL="13758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  DANAWA e-sports</a:t>
            </a:r>
            <a:r>
              <a:rPr kumimoji="0" lang="ko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가 치킨을 차지한 비결 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  <a:p>
            <a:pPr marL="13758" marR="0" lvl="0" indent="0" algn="l" defTabSz="914400" rtl="0" eaLnBrk="1" fontAlgn="auto" latinLnBrk="1" hangingPunct="1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</p:txBody>
      </p:sp>
      <p:sp>
        <p:nvSpPr>
          <p:cNvPr id="5" name="Google Shape;90;p19">
            <a:extLst>
              <a:ext uri="{FF2B5EF4-FFF2-40B4-BE49-F238E27FC236}">
                <a16:creationId xmlns:a16="http://schemas.microsoft.com/office/drawing/2014/main" id="{6FD4F957-E26E-476B-80D3-C58F9E46600B}"/>
              </a:ext>
            </a:extLst>
          </p:cNvPr>
          <p:cNvSpPr txBox="1"/>
          <p:nvPr/>
        </p:nvSpPr>
        <p:spPr>
          <a:xfrm>
            <a:off x="5943600" y="6172200"/>
            <a:ext cx="3657600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121" rIns="0" bIns="0" anchor="t" anchorCtr="0">
            <a:spAutoFit/>
          </a:bodyPr>
          <a:lstStyle/>
          <a:p>
            <a:pPr marL="13758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B6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김도후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B6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 이지환 유현지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B6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정소미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FFB6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  <a:p>
            <a:pPr marL="13758" marR="0" lvl="0" indent="0" algn="l" defTabSz="914400" rtl="0" eaLnBrk="1" fontAlgn="auto" latinLnBrk="1" hangingPunct="1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B6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305" y="4800600"/>
            <a:ext cx="7449311" cy="124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84000"/>
              </a:srgbClr>
            </a:outerShdw>
          </a:effectLst>
        </p:spPr>
      </p:pic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00597" y="1027692"/>
            <a:ext cx="7680725" cy="93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17" rIns="0" bIns="0" anchor="t" anchorCtr="0">
            <a:spAutoFit/>
          </a:bodyPr>
          <a:lstStyle/>
          <a:p>
            <a:pPr marL="13758" algn="l" rtl="0"/>
            <a:r>
              <a:rPr lang="en-US" sz="6000" dirty="0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 2</a:t>
            </a:r>
            <a:endParaRPr sz="6000" dirty="0">
              <a:solidFill>
                <a:srgbClr val="FFB60F"/>
              </a:solidFill>
              <a:latin typeface="Headliner No. 45" panose="02000000000000000000" pitchFamily="2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00597" y="1905000"/>
            <a:ext cx="8076900" cy="8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121" rIns="0" bIns="0" anchor="t" anchorCtr="0">
            <a:spAutoFit/>
          </a:bodyPr>
          <a:lstStyle/>
          <a:p>
            <a:pPr marL="13758" lvl="0"/>
            <a:r>
              <a:rPr kumimoji="0" lang="en-US" altLang="ko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: </a:t>
            </a:r>
            <a:r>
              <a:rPr lang="en-US" altLang="ko-KR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DANAWA e-sports</a:t>
            </a:r>
            <a:r>
              <a:rPr lang="ko-KR" altLang="en-US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의 승리 요인 분석을 위한 </a:t>
            </a:r>
            <a:endParaRPr lang="en-US" altLang="ko-KR" sz="2400" b="1" dirty="0">
              <a:solidFill>
                <a:srgbClr val="FFC000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  <a:p>
            <a:pPr marL="13758" lvl="0"/>
            <a:r>
              <a:rPr lang="en-US" altLang="ko-KR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  </a:t>
            </a:r>
            <a:r>
              <a:rPr lang="ko-KR" altLang="en-US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데이터 </a:t>
            </a:r>
            <a:r>
              <a:rPr lang="ko-KR" altLang="en-US" sz="2400" b="1" dirty="0" err="1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전처리</a:t>
            </a:r>
            <a:r>
              <a:rPr lang="ko-KR" altLang="en-US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 및 변수 추출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3886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70788"/>
            <a:ext cx="9906000" cy="5459095"/>
            <a:chOff x="0" y="970788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70788"/>
              <a:ext cx="9906000" cy="54562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70788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7"/>
                  </a:lnTo>
                  <a:lnTo>
                    <a:pt x="9906000" y="545896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529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데이터 정제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5</a:t>
            </a:r>
            <a:endParaRPr sz="700">
              <a:latin typeface="Malgun Gothic"/>
              <a:cs typeface="Malgun Gothic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20C58A1-FE8A-49F4-B8F4-15DD6F91682D}"/>
              </a:ext>
            </a:extLst>
          </p:cNvPr>
          <p:cNvGrpSpPr/>
          <p:nvPr/>
        </p:nvGrpSpPr>
        <p:grpSpPr>
          <a:xfrm>
            <a:off x="372911" y="1371600"/>
            <a:ext cx="2446490" cy="381000"/>
            <a:chOff x="376154" y="1371600"/>
            <a:chExt cx="1465549" cy="381000"/>
          </a:xfrm>
        </p:grpSpPr>
        <p:grpSp>
          <p:nvGrpSpPr>
            <p:cNvPr id="42" name="object 8">
              <a:extLst>
                <a:ext uri="{FF2B5EF4-FFF2-40B4-BE49-F238E27FC236}">
                  <a16:creationId xmlns:a16="http://schemas.microsoft.com/office/drawing/2014/main" id="{26BE40C5-0D27-4039-B1E8-EE7F3881C1F7}"/>
                </a:ext>
              </a:extLst>
            </p:cNvPr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44" name="object 9">
                <a:extLst>
                  <a:ext uri="{FF2B5EF4-FFF2-40B4-BE49-F238E27FC236}">
                    <a16:creationId xmlns:a16="http://schemas.microsoft.com/office/drawing/2014/main" id="{F0100F36-EFE1-483E-92FA-8D567A5E94CD}"/>
                  </a:ext>
                </a:extLst>
              </p:cNvPr>
              <p:cNvSpPr/>
              <p:nvPr/>
            </p:nvSpPr>
            <p:spPr>
              <a:xfrm>
                <a:off x="365141" y="2058033"/>
                <a:ext cx="4320540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45" name="object 10">
                <a:extLst>
                  <a:ext uri="{FF2B5EF4-FFF2-40B4-BE49-F238E27FC236}">
                    <a16:creationId xmlns:a16="http://schemas.microsoft.com/office/drawing/2014/main" id="{AD422527-A114-433C-9FD5-EEE77FEA651B}"/>
                  </a:ext>
                </a:extLst>
              </p:cNvPr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554ACD93-B3BE-4039-83CB-FF76C13F3C82}"/>
                </a:ext>
              </a:extLst>
            </p:cNvPr>
            <p:cNvSpPr txBox="1"/>
            <p:nvPr/>
          </p:nvSpPr>
          <p:spPr>
            <a:xfrm>
              <a:off x="732510" y="1371600"/>
              <a:ext cx="86769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데이터 정제</a:t>
              </a:r>
              <a:endParaRPr sz="20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D70A65CA-1B94-49BC-9110-C9BC50EEE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34" y="2384913"/>
            <a:ext cx="5754222" cy="38361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7474AE7-A2E2-4B08-821A-8C5502EF06FF}"/>
              </a:ext>
            </a:extLst>
          </p:cNvPr>
          <p:cNvSpPr txBox="1"/>
          <p:nvPr/>
        </p:nvSpPr>
        <p:spPr>
          <a:xfrm>
            <a:off x="442750" y="2133600"/>
            <a:ext cx="449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API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로부터 데이터 추출 후 </a:t>
            </a: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JSON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형식</a:t>
            </a: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저장</a:t>
            </a:r>
            <a:endParaRPr lang="en-US" altLang="ko-KR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JSON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데이터 평탄화  → </a:t>
            </a: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CSV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형식 전환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5ECBBB-5B8D-43A5-9B74-43373B7A2BB3}"/>
              </a:ext>
            </a:extLst>
          </p:cNvPr>
          <p:cNvSpPr txBox="1"/>
          <p:nvPr/>
        </p:nvSpPr>
        <p:spPr>
          <a:xfrm>
            <a:off x="5164635" y="1594490"/>
            <a:ext cx="489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MATCH ID : </a:t>
            </a:r>
            <a:r>
              <a:rPr lang="ko-KR" altLang="en-US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경기정보 </a:t>
            </a:r>
            <a:r>
              <a:rPr lang="en-US" altLang="ko-KR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DATA</a:t>
            </a:r>
          </a:p>
          <a:p>
            <a:r>
              <a:rPr lang="en-US" altLang="ko-KR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Telemetry :MATCH ID </a:t>
            </a:r>
            <a:r>
              <a:rPr lang="ko-KR" altLang="en-US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내부 경기 </a:t>
            </a:r>
            <a:r>
              <a:rPr lang="en-US" altLang="ko-KR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DATA</a:t>
            </a:r>
            <a:endParaRPr lang="ko-KR" altLang="en-US" dirty="0">
              <a:solidFill>
                <a:srgbClr val="FFC000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9DAC3A3-0C1E-4AB4-915D-650E36B34553}"/>
              </a:ext>
            </a:extLst>
          </p:cNvPr>
          <p:cNvGrpSpPr/>
          <p:nvPr/>
        </p:nvGrpSpPr>
        <p:grpSpPr>
          <a:xfrm>
            <a:off x="5238412" y="2358877"/>
            <a:ext cx="3619599" cy="3575794"/>
            <a:chOff x="5105399" y="2144647"/>
            <a:chExt cx="3943553" cy="387515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D70C027-2C76-47FD-B989-D2CFF024B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399" y="2144647"/>
              <a:ext cx="3721291" cy="3073558"/>
            </a:xfrm>
            <a:prstGeom prst="rect">
              <a:avLst/>
            </a:prstGeom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F618835-E057-496F-BBEB-F683F5541441}"/>
                </a:ext>
              </a:extLst>
            </p:cNvPr>
            <p:cNvSpPr/>
            <p:nvPr/>
          </p:nvSpPr>
          <p:spPr>
            <a:xfrm>
              <a:off x="5136933" y="2438400"/>
              <a:ext cx="1111467" cy="17621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C73B009-68BE-4E6A-8A65-79576B9EC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399" y="3212956"/>
              <a:ext cx="3943553" cy="2806844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C1D890F-E7B1-4033-9C38-2241CDD7C201}"/>
                </a:ext>
              </a:extLst>
            </p:cNvPr>
            <p:cNvSpPr/>
            <p:nvPr/>
          </p:nvSpPr>
          <p:spPr>
            <a:xfrm>
              <a:off x="5105399" y="3208613"/>
              <a:ext cx="1295401" cy="17621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9896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70788"/>
            <a:ext cx="9906000" cy="5459095"/>
            <a:chOff x="0" y="970788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0788"/>
              <a:ext cx="9906000" cy="54562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70788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7"/>
                  </a:lnTo>
                  <a:lnTo>
                    <a:pt x="9906000" y="545896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529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초기 피처 선별 </a:t>
            </a: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&amp; </a:t>
            </a: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데이터 결합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5</a:t>
            </a:r>
            <a:endParaRPr sz="7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297" y="2072883"/>
            <a:ext cx="37058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 </a:t>
            </a:r>
            <a:r>
              <a:rPr lang="ko-KR" altLang="en-US" b="1" spc="-100" dirty="0">
                <a:solidFill>
                  <a:srgbClr val="FFFFF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초기 분석을 위한 핵심 변수 선정</a:t>
            </a:r>
            <a:endParaRPr lang="en-US" altLang="ko-KR" b="1" spc="-100" dirty="0">
              <a:solidFill>
                <a:srgbClr val="FFFFFF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20C58A1-FE8A-49F4-B8F4-15DD6F91682D}"/>
              </a:ext>
            </a:extLst>
          </p:cNvPr>
          <p:cNvGrpSpPr/>
          <p:nvPr/>
        </p:nvGrpSpPr>
        <p:grpSpPr>
          <a:xfrm>
            <a:off x="372911" y="1371600"/>
            <a:ext cx="2446490" cy="381000"/>
            <a:chOff x="376154" y="1371600"/>
            <a:chExt cx="1465549" cy="381000"/>
          </a:xfrm>
        </p:grpSpPr>
        <p:grpSp>
          <p:nvGrpSpPr>
            <p:cNvPr id="42" name="object 8">
              <a:extLst>
                <a:ext uri="{FF2B5EF4-FFF2-40B4-BE49-F238E27FC236}">
                  <a16:creationId xmlns:a16="http://schemas.microsoft.com/office/drawing/2014/main" id="{26BE40C5-0D27-4039-B1E8-EE7F3881C1F7}"/>
                </a:ext>
              </a:extLst>
            </p:cNvPr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44" name="object 9">
                <a:extLst>
                  <a:ext uri="{FF2B5EF4-FFF2-40B4-BE49-F238E27FC236}">
                    <a16:creationId xmlns:a16="http://schemas.microsoft.com/office/drawing/2014/main" id="{F0100F36-EFE1-483E-92FA-8D567A5E94CD}"/>
                  </a:ext>
                </a:extLst>
              </p:cNvPr>
              <p:cNvSpPr/>
              <p:nvPr/>
            </p:nvSpPr>
            <p:spPr>
              <a:xfrm>
                <a:off x="365141" y="2058033"/>
                <a:ext cx="4320540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45" name="object 10">
                <a:extLst>
                  <a:ext uri="{FF2B5EF4-FFF2-40B4-BE49-F238E27FC236}">
                    <a16:creationId xmlns:a16="http://schemas.microsoft.com/office/drawing/2014/main" id="{AD422527-A114-433C-9FD5-EEE77FEA651B}"/>
                  </a:ext>
                </a:extLst>
              </p:cNvPr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554ACD93-B3BE-4039-83CB-FF76C13F3C82}"/>
                </a:ext>
              </a:extLst>
            </p:cNvPr>
            <p:cNvSpPr txBox="1"/>
            <p:nvPr/>
          </p:nvSpPr>
          <p:spPr>
            <a:xfrm>
              <a:off x="541639" y="1386410"/>
              <a:ext cx="1154839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승리요인 피처 선정</a:t>
              </a:r>
              <a:endParaRPr sz="20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D72D7AB-C915-4C88-ACE2-240387F6E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46"/>
          <a:stretch/>
        </p:blipFill>
        <p:spPr>
          <a:xfrm>
            <a:off x="914400" y="2503039"/>
            <a:ext cx="6934200" cy="77356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C4144CE-6586-4B10-BDE4-B914A4524C67}"/>
              </a:ext>
            </a:extLst>
          </p:cNvPr>
          <p:cNvSpPr/>
          <p:nvPr/>
        </p:nvSpPr>
        <p:spPr>
          <a:xfrm>
            <a:off x="1676400" y="2624106"/>
            <a:ext cx="6096000" cy="18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64BC5523-94D0-4708-9ADC-45614AB614CA}"/>
              </a:ext>
            </a:extLst>
          </p:cNvPr>
          <p:cNvSpPr txBox="1"/>
          <p:nvPr/>
        </p:nvSpPr>
        <p:spPr>
          <a:xfrm>
            <a:off x="685800" y="3693198"/>
            <a:ext cx="6629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 </a:t>
            </a:r>
            <a:r>
              <a:rPr lang="ko-KR" altLang="en-US" b="1" spc="-100" dirty="0">
                <a:solidFill>
                  <a:srgbClr val="FFFFF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데이터 최적화 및 통합</a:t>
            </a:r>
            <a:endParaRPr lang="en-US" altLang="ko-KR" b="1" spc="-100" dirty="0">
              <a:solidFill>
                <a:srgbClr val="FFFFFF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8BDD78-BA49-4ED0-813B-792150981101}"/>
              </a:ext>
            </a:extLst>
          </p:cNvPr>
          <p:cNvSpPr/>
          <p:nvPr/>
        </p:nvSpPr>
        <p:spPr>
          <a:xfrm>
            <a:off x="914400" y="4133671"/>
            <a:ext cx="579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필요한 데이터 선별 CSV 구성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Telemetry와</a:t>
            </a:r>
            <a:r>
              <a:rPr lang="ko-KR" altLang="en-US" dirty="0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MatchID</a:t>
            </a:r>
            <a:r>
              <a:rPr lang="ko-KR" altLang="en-US" dirty="0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 결합</a:t>
            </a:r>
            <a:endParaRPr lang="en-US" altLang="ko-KR" dirty="0">
              <a:solidFill>
                <a:schemeClr val="bg1"/>
              </a:solidFill>
              <a:latin typeface="210 국민체조OTF Regular" panose="02020503020101020101" pitchFamily="18" charset="-127"/>
              <a:ea typeface="210 국민체조OTF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T</a:t>
            </a:r>
            <a:r>
              <a:rPr lang="ko-KR" altLang="en-US" dirty="0" err="1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otal</a:t>
            </a:r>
            <a:r>
              <a:rPr lang="ko-KR" altLang="en-US" dirty="0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 데이터 생성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210 국민체조OTF Regular" panose="02020503020101020101" pitchFamily="18" charset="-127"/>
                <a:ea typeface="210 국민체조OTF Regular" panose="02020503020101020101" pitchFamily="18" charset="-127"/>
              </a:rPr>
              <a:t>18개 매치 데이터 결합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BD15134-E5D1-4712-B94B-B8E0FB275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732" y="3543985"/>
            <a:ext cx="4071735" cy="21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8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305" y="4800600"/>
            <a:ext cx="7449311" cy="124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84000"/>
              </a:srgbClr>
            </a:outerShdw>
          </a:effectLst>
        </p:spPr>
      </p:pic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00597" y="1027692"/>
            <a:ext cx="7680725" cy="93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17" rIns="0" bIns="0" anchor="t" anchorCtr="0">
            <a:spAutoFit/>
          </a:bodyPr>
          <a:lstStyle/>
          <a:p>
            <a:pPr marL="13758" algn="l" rtl="0"/>
            <a:r>
              <a:rPr lang="en-US" sz="6000" dirty="0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 3</a:t>
            </a:r>
            <a:endParaRPr sz="6000" dirty="0">
              <a:solidFill>
                <a:srgbClr val="FFB60F"/>
              </a:solidFill>
              <a:latin typeface="Headliner No. 45" panose="02000000000000000000" pitchFamily="2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00597" y="1905000"/>
            <a:ext cx="8076900" cy="48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121" rIns="0" bIns="0" anchor="t" anchorCtr="0">
            <a:spAutoFit/>
          </a:bodyPr>
          <a:lstStyle/>
          <a:p>
            <a:pPr marL="13758" lvl="0"/>
            <a:r>
              <a:rPr kumimoji="0" lang="en-US" altLang="ko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: </a:t>
            </a:r>
            <a:r>
              <a:rPr lang="en-US" altLang="ko-KR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DANAWA e-sports</a:t>
            </a:r>
            <a:r>
              <a:rPr lang="ko-KR" altLang="en-US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의 승리 요인 분석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74426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08615" y="256539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15BC91-1EB8-4C16-B824-E643D82AC611}"/>
              </a:ext>
            </a:extLst>
          </p:cNvPr>
          <p:cNvSpPr/>
          <p:nvPr/>
        </p:nvSpPr>
        <p:spPr>
          <a:xfrm>
            <a:off x="4800600" y="2494010"/>
            <a:ext cx="4441573" cy="3126697"/>
          </a:xfrm>
          <a:prstGeom prst="rect">
            <a:avLst/>
          </a:prstGeom>
          <a:noFill/>
          <a:ln>
            <a:solidFill>
              <a:srgbClr val="FFB6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5604114C-A995-33ED-1F67-5F93FE17143F}"/>
              </a:ext>
            </a:extLst>
          </p:cNvPr>
          <p:cNvSpPr txBox="1">
            <a:spLocks/>
          </p:cNvSpPr>
          <p:nvPr/>
        </p:nvSpPr>
        <p:spPr>
          <a:xfrm>
            <a:off x="344034" y="235540"/>
            <a:ext cx="81141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b="0" kern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데이터 분석 범주</a:t>
            </a:r>
            <a:endParaRPr lang="ko-KR" altLang="en-US" sz="3200" kern="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D9B7B8E-4925-BAF1-BCF9-2784CFE0D098}"/>
              </a:ext>
            </a:extLst>
          </p:cNvPr>
          <p:cNvSpPr txBox="1"/>
          <p:nvPr/>
        </p:nvSpPr>
        <p:spPr>
          <a:xfrm>
            <a:off x="381000" y="1187908"/>
            <a:ext cx="7930515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1) </a:t>
            </a:r>
            <a:r>
              <a:rPr lang="ko-KR" altLang="en-US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각 </a:t>
            </a:r>
            <a:r>
              <a:rPr lang="en-US" altLang="ko-KR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Match</a:t>
            </a:r>
            <a:r>
              <a:rPr lang="ko-KR" altLang="en-US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별 순위 피처와의 너무 다양한 상관관계와 </a:t>
            </a:r>
            <a:r>
              <a:rPr lang="en-US" altLang="ko-KR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2) </a:t>
            </a:r>
            <a:r>
              <a:rPr lang="ko-KR" altLang="en-US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경기 최종 순위의 중요성을 고려하여</a:t>
            </a:r>
            <a:r>
              <a:rPr lang="en-US" altLang="ko-KR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,</a:t>
            </a:r>
            <a:r>
              <a:rPr lang="ko-KR" altLang="en-US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 </a:t>
            </a:r>
            <a:br>
              <a:rPr lang="en-US" altLang="ko-KR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</a:br>
            <a:r>
              <a:rPr lang="ko-KR" altLang="en-US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데이터 분석 범주를 </a:t>
            </a:r>
            <a:r>
              <a:rPr lang="en-US" altLang="ko-KR" sz="1300" b="1" spc="-1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PGC23 </a:t>
            </a:r>
            <a:r>
              <a:rPr lang="en-US" altLang="ko-KR" sz="1300" b="1" spc="-13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Grand Final Matches</a:t>
            </a:r>
            <a:r>
              <a:rPr lang="ko-KR" altLang="en-US" sz="1300" b="1" spc="-13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로  통합 분석하도록 설정</a:t>
            </a:r>
            <a:endParaRPr sz="13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4942EA-699D-3681-BAFF-2BE57ABECB13}"/>
              </a:ext>
            </a:extLst>
          </p:cNvPr>
          <p:cNvGrpSpPr/>
          <p:nvPr/>
        </p:nvGrpSpPr>
        <p:grpSpPr>
          <a:xfrm>
            <a:off x="5335927" y="2819400"/>
            <a:ext cx="3370917" cy="979863"/>
            <a:chOff x="5335927" y="2819400"/>
            <a:chExt cx="3370917" cy="97986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00A07E7-5AEC-78A3-FB66-F4F33FFE9202}"/>
                </a:ext>
              </a:extLst>
            </p:cNvPr>
            <p:cNvGrpSpPr/>
            <p:nvPr/>
          </p:nvGrpSpPr>
          <p:grpSpPr>
            <a:xfrm>
              <a:off x="6629400" y="2819400"/>
              <a:ext cx="599768" cy="358140"/>
              <a:chOff x="4836041" y="1985963"/>
              <a:chExt cx="4320540" cy="358140"/>
            </a:xfrm>
          </p:grpSpPr>
          <p:grpSp>
            <p:nvGrpSpPr>
              <p:cNvPr id="8" name="object 8"/>
              <p:cNvGrpSpPr/>
              <p:nvPr/>
            </p:nvGrpSpPr>
            <p:grpSpPr>
              <a:xfrm>
                <a:off x="4836041" y="1985963"/>
                <a:ext cx="4320540" cy="358140"/>
                <a:chOff x="379475" y="2004056"/>
                <a:chExt cx="4320540" cy="358140"/>
              </a:xfrm>
            </p:grpSpPr>
            <p:sp>
              <p:nvSpPr>
                <p:cNvPr id="9" name="object 9"/>
                <p:cNvSpPr/>
                <p:nvPr/>
              </p:nvSpPr>
              <p:spPr>
                <a:xfrm>
                  <a:off x="379475" y="2004056"/>
                  <a:ext cx="4320540" cy="358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 dirty="0">
                    <a:latin typeface="210 국민체조OTF Bold" panose="02020503020101020101" pitchFamily="18" charset="-127"/>
                    <a:ea typeface="210 국민체조OTF Bold" panose="02020503020101020101" pitchFamily="18" charset="-127"/>
                  </a:endParaRPr>
                </a:p>
              </p:txBody>
            </p:sp>
            <p:sp>
              <p:nvSpPr>
                <p:cNvPr id="10" name="object 10"/>
                <p:cNvSpPr/>
                <p:nvPr/>
              </p:nvSpPr>
              <p:spPr>
                <a:xfrm>
                  <a:off x="379475" y="2004056"/>
                  <a:ext cx="4320540" cy="358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ln w="9524">
                  <a:solidFill>
                    <a:srgbClr val="FFB60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dirty="0">
                    <a:latin typeface="210 국민체조OTF Bold" panose="02020503020101020101" pitchFamily="18" charset="-127"/>
                    <a:ea typeface="210 국민체조OTF Bold" panose="02020503020101020101" pitchFamily="18" charset="-127"/>
                  </a:endParaRPr>
                </a:p>
              </p:txBody>
            </p:sp>
          </p:grpSp>
          <p:sp>
            <p:nvSpPr>
              <p:cNvPr id="11" name="object 11"/>
              <p:cNvSpPr txBox="1"/>
              <p:nvPr/>
            </p:nvSpPr>
            <p:spPr>
              <a:xfrm>
                <a:off x="5200454" y="2054790"/>
                <a:ext cx="3590290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ko-KR" altLang="en-US" sz="1200" b="1" spc="-100" dirty="0">
                    <a:solidFill>
                      <a:srgbClr val="FFFFFF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Malgun Gothic"/>
                  </a:rPr>
                  <a:t>이유 </a:t>
                </a:r>
                <a:r>
                  <a:rPr lang="en-US" altLang="ko-KR" sz="1200" b="1" spc="-100" dirty="0">
                    <a:solidFill>
                      <a:srgbClr val="FFFFFF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Malgun Gothic"/>
                  </a:rPr>
                  <a:t>1</a:t>
                </a:r>
                <a:endParaRPr sz="1200" dirty="0"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endParaRPr>
              </a:p>
            </p:txBody>
          </p:sp>
        </p:grp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0CF007D3-1CB2-18E9-DABA-335EF3CAEBB1}"/>
                </a:ext>
              </a:extLst>
            </p:cNvPr>
            <p:cNvSpPr txBox="1"/>
            <p:nvPr/>
          </p:nvSpPr>
          <p:spPr>
            <a:xfrm>
              <a:off x="5335927" y="3386329"/>
              <a:ext cx="3370917" cy="4129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2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Match </a:t>
              </a:r>
              <a:r>
                <a:rPr lang="ko-KR" altLang="en-US" sz="12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별로 순위와 </a:t>
              </a:r>
              <a:r>
                <a:rPr lang="ko-KR" altLang="en-US" sz="1200" b="1" spc="-100" dirty="0">
                  <a:solidFill>
                    <a:srgbClr val="FFB60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유의미한 상관관계</a:t>
              </a:r>
              <a:r>
                <a:rPr lang="ko-KR" altLang="en-US" sz="12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를 </a:t>
              </a:r>
              <a:br>
                <a:rPr lang="en-US" altLang="ko-KR" sz="12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</a:br>
              <a:r>
                <a:rPr lang="ko-KR" altLang="en-US" sz="12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가진 피처가 </a:t>
              </a:r>
              <a:r>
                <a:rPr lang="ko-KR" altLang="en-US" sz="1400" b="1" spc="-100" dirty="0">
                  <a:solidFill>
                    <a:srgbClr val="FFB60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너무 제각각</a:t>
              </a:r>
              <a:endParaRPr sz="1200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4B09A0-DE73-A0BA-5D27-3544DFA387D9}"/>
              </a:ext>
            </a:extLst>
          </p:cNvPr>
          <p:cNvGrpSpPr/>
          <p:nvPr/>
        </p:nvGrpSpPr>
        <p:grpSpPr>
          <a:xfrm>
            <a:off x="5353133" y="4057358"/>
            <a:ext cx="3370917" cy="979863"/>
            <a:chOff x="5335927" y="2819400"/>
            <a:chExt cx="3370917" cy="97986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8C17454-C903-1748-0501-432FDD54FA54}"/>
                </a:ext>
              </a:extLst>
            </p:cNvPr>
            <p:cNvGrpSpPr/>
            <p:nvPr/>
          </p:nvGrpSpPr>
          <p:grpSpPr>
            <a:xfrm>
              <a:off x="6629400" y="2819400"/>
              <a:ext cx="599768" cy="358140"/>
              <a:chOff x="4836041" y="1985963"/>
              <a:chExt cx="4320540" cy="358140"/>
            </a:xfrm>
          </p:grpSpPr>
          <p:grpSp>
            <p:nvGrpSpPr>
              <p:cNvPr id="25" name="object 8">
                <a:extLst>
                  <a:ext uri="{FF2B5EF4-FFF2-40B4-BE49-F238E27FC236}">
                    <a16:creationId xmlns:a16="http://schemas.microsoft.com/office/drawing/2014/main" id="{7F2A0B16-0B85-540D-3F93-BCDC2BC9B7A8}"/>
                  </a:ext>
                </a:extLst>
              </p:cNvPr>
              <p:cNvGrpSpPr/>
              <p:nvPr/>
            </p:nvGrpSpPr>
            <p:grpSpPr>
              <a:xfrm>
                <a:off x="4836041" y="1985963"/>
                <a:ext cx="4320540" cy="358140"/>
                <a:chOff x="379475" y="2004056"/>
                <a:chExt cx="4320540" cy="358140"/>
              </a:xfrm>
            </p:grpSpPr>
            <p:sp>
              <p:nvSpPr>
                <p:cNvPr id="27" name="object 9">
                  <a:extLst>
                    <a:ext uri="{FF2B5EF4-FFF2-40B4-BE49-F238E27FC236}">
                      <a16:creationId xmlns:a16="http://schemas.microsoft.com/office/drawing/2014/main" id="{2F74BCDA-77F0-EBC9-C87D-5CB064F48518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 dirty="0">
                    <a:latin typeface="210 국민체조OTF Bold" panose="02020503020101020101" pitchFamily="18" charset="-127"/>
                    <a:ea typeface="210 국민체조OTF Bold" panose="02020503020101020101" pitchFamily="18" charset="-127"/>
                  </a:endParaRPr>
                </a:p>
              </p:txBody>
            </p:sp>
            <p:sp>
              <p:nvSpPr>
                <p:cNvPr id="28" name="object 10">
                  <a:extLst>
                    <a:ext uri="{FF2B5EF4-FFF2-40B4-BE49-F238E27FC236}">
                      <a16:creationId xmlns:a16="http://schemas.microsoft.com/office/drawing/2014/main" id="{BC73A3D8-8090-A7F0-FBAB-08C7F30EC102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ln w="9524">
                  <a:solidFill>
                    <a:srgbClr val="FFB60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dirty="0">
                    <a:latin typeface="210 국민체조OTF Bold" panose="02020503020101020101" pitchFamily="18" charset="-127"/>
                    <a:ea typeface="210 국민체조OTF Bold" panose="02020503020101020101" pitchFamily="18" charset="-127"/>
                  </a:endParaRPr>
                </a:p>
              </p:txBody>
            </p:sp>
          </p:grpSp>
          <p:sp>
            <p:nvSpPr>
              <p:cNvPr id="26" name="object 11">
                <a:extLst>
                  <a:ext uri="{FF2B5EF4-FFF2-40B4-BE49-F238E27FC236}">
                    <a16:creationId xmlns:a16="http://schemas.microsoft.com/office/drawing/2014/main" id="{9F5D9263-981B-66B1-ACE9-8EE07F10086E}"/>
                  </a:ext>
                </a:extLst>
              </p:cNvPr>
              <p:cNvSpPr txBox="1"/>
              <p:nvPr/>
            </p:nvSpPr>
            <p:spPr>
              <a:xfrm>
                <a:off x="5200454" y="2054790"/>
                <a:ext cx="3590290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ko-KR" altLang="en-US" sz="1200" b="1" spc="-100" dirty="0">
                    <a:solidFill>
                      <a:srgbClr val="FFFFFF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Malgun Gothic"/>
                  </a:rPr>
                  <a:t>이유 </a:t>
                </a:r>
                <a:r>
                  <a:rPr lang="en-US" altLang="ko-KR" sz="1200" b="1" spc="-100" dirty="0">
                    <a:solidFill>
                      <a:srgbClr val="FFFFFF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Malgun Gothic"/>
                  </a:rPr>
                  <a:t>2</a:t>
                </a:r>
                <a:endParaRPr sz="1200" dirty="0"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endParaRPr>
              </a:p>
            </p:txBody>
          </p:sp>
        </p:grp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8C093C93-F015-59FA-15AB-5CC68C7766F7}"/>
                </a:ext>
              </a:extLst>
            </p:cNvPr>
            <p:cNvSpPr txBox="1"/>
            <p:nvPr/>
          </p:nvSpPr>
          <p:spPr>
            <a:xfrm>
              <a:off x="5335927" y="3386329"/>
              <a:ext cx="3370917" cy="4129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2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경기 최종 순위는 </a:t>
              </a:r>
              <a:br>
                <a:rPr lang="en-US" altLang="ko-KR" sz="12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</a:br>
              <a:r>
                <a:rPr lang="en-US" altLang="ko-KR" sz="1400" b="1" spc="-100" dirty="0">
                  <a:solidFill>
                    <a:srgbClr val="FFB60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Match </a:t>
              </a:r>
              <a:r>
                <a:rPr lang="ko-KR" altLang="en-US" sz="1400" b="1" spc="-100" dirty="0">
                  <a:solidFill>
                    <a:srgbClr val="FFB60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통합 산출 방법</a:t>
              </a:r>
              <a:r>
                <a:rPr lang="ko-KR" altLang="en-US" sz="14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을 </a:t>
              </a:r>
              <a:r>
                <a:rPr lang="ko-KR" altLang="en-US" sz="12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사용</a:t>
              </a:r>
              <a:endParaRPr lang="en-US" altLang="ko-KR" sz="1200" b="1" spc="-100" dirty="0">
                <a:solidFill>
                  <a:srgbClr val="FFFFF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C9A2FFB-B762-F4B9-FE09-A3061C33AEBA}"/>
              </a:ext>
            </a:extLst>
          </p:cNvPr>
          <p:cNvSpPr txBox="1"/>
          <p:nvPr/>
        </p:nvSpPr>
        <p:spPr>
          <a:xfrm>
            <a:off x="624877" y="2749909"/>
            <a:ext cx="3657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Match</a:t>
            </a:r>
            <a:r>
              <a:rPr lang="ko-KR" altLang="en-US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별 분석</a:t>
            </a:r>
            <a:endParaRPr lang="en-US" altLang="ko-KR" sz="200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Vs.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algn="ctr"/>
            <a:r>
              <a:rPr lang="en-US" altLang="ko-KR" sz="2800" dirty="0">
                <a:effectLst>
                  <a:glow rad="50800">
                    <a:srgbClr val="FFB60F"/>
                  </a:glow>
                  <a:outerShdw blurRad="50800" dist="1016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GF Matches </a:t>
            </a:r>
          </a:p>
          <a:p>
            <a:pPr algn="ctr"/>
            <a:r>
              <a:rPr lang="ko-KR" altLang="en-US" sz="2800" dirty="0">
                <a:effectLst>
                  <a:glow rad="50800">
                    <a:srgbClr val="FFB60F"/>
                  </a:glow>
                  <a:outerShdw blurRad="50800" dist="1016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전체 통합 분석</a:t>
            </a:r>
            <a:endParaRPr lang="en-US" altLang="ko-KR" sz="2800" dirty="0">
              <a:effectLst>
                <a:glow rad="50800">
                  <a:srgbClr val="FFB60F"/>
                </a:glow>
                <a:outerShdw blurRad="50800" dist="101600" dir="5400000" sx="1000" sy="1000" algn="ctr" rotWithShape="0">
                  <a:srgbClr val="000000">
                    <a:alpha val="43137"/>
                  </a:srgbClr>
                </a:outerShd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151C6BF4-C7DC-FDE9-AD6D-1E0CA219690B}"/>
              </a:ext>
            </a:extLst>
          </p:cNvPr>
          <p:cNvSpPr/>
          <p:nvPr/>
        </p:nvSpPr>
        <p:spPr>
          <a:xfrm>
            <a:off x="2314073" y="1905000"/>
            <a:ext cx="5148446" cy="3967566"/>
          </a:xfrm>
          <a:custGeom>
            <a:avLst/>
            <a:gdLst/>
            <a:ahLst/>
            <a:cxnLst/>
            <a:rect l="l" t="t" r="r" b="b"/>
            <a:pathLst>
              <a:path w="4320540" h="358139">
                <a:moveTo>
                  <a:pt x="4297299" y="0"/>
                </a:moveTo>
                <a:lnTo>
                  <a:pt x="23241" y="0"/>
                </a:lnTo>
                <a:lnTo>
                  <a:pt x="14192" y="1825"/>
                </a:lnTo>
                <a:lnTo>
                  <a:pt x="6805" y="6805"/>
                </a:lnTo>
                <a:lnTo>
                  <a:pt x="1825" y="14192"/>
                </a:lnTo>
                <a:lnTo>
                  <a:pt x="0" y="23240"/>
                </a:lnTo>
                <a:lnTo>
                  <a:pt x="0" y="334898"/>
                </a:lnTo>
                <a:lnTo>
                  <a:pt x="1825" y="343947"/>
                </a:lnTo>
                <a:lnTo>
                  <a:pt x="6805" y="351334"/>
                </a:lnTo>
                <a:lnTo>
                  <a:pt x="14192" y="356314"/>
                </a:lnTo>
                <a:lnTo>
                  <a:pt x="23241" y="358139"/>
                </a:lnTo>
                <a:lnTo>
                  <a:pt x="4297299" y="358139"/>
                </a:lnTo>
                <a:lnTo>
                  <a:pt x="4306347" y="356314"/>
                </a:lnTo>
                <a:lnTo>
                  <a:pt x="4313734" y="351334"/>
                </a:lnTo>
                <a:lnTo>
                  <a:pt x="4318714" y="343947"/>
                </a:lnTo>
                <a:lnTo>
                  <a:pt x="4320540" y="334898"/>
                </a:lnTo>
                <a:lnTo>
                  <a:pt x="4320540" y="23240"/>
                </a:lnTo>
                <a:lnTo>
                  <a:pt x="4318714" y="14192"/>
                </a:lnTo>
                <a:lnTo>
                  <a:pt x="4313734" y="6805"/>
                </a:lnTo>
                <a:lnTo>
                  <a:pt x="4306347" y="1825"/>
                </a:lnTo>
                <a:lnTo>
                  <a:pt x="4297299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29F47E-DE67-0713-E425-E26BED4D7B38}"/>
              </a:ext>
            </a:extLst>
          </p:cNvPr>
          <p:cNvSpPr txBox="1"/>
          <p:nvPr/>
        </p:nvSpPr>
        <p:spPr>
          <a:xfrm>
            <a:off x="2792751" y="2030636"/>
            <a:ext cx="40601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</a:t>
            </a:r>
            <a:r>
              <a:rPr lang="ko-KR" altLang="en-US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승점 계산 방법</a:t>
            </a:r>
            <a:r>
              <a:rPr lang="en-US" altLang="ko-KR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?</a:t>
            </a: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9475BC53-BE97-0220-3C7C-2D852A47E84B}"/>
              </a:ext>
            </a:extLst>
          </p:cNvPr>
          <p:cNvSpPr txBox="1"/>
          <p:nvPr/>
        </p:nvSpPr>
        <p:spPr>
          <a:xfrm>
            <a:off x="2726069" y="2569297"/>
            <a:ext cx="3889041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3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Placement Points   +   Kills   =  Total Points</a:t>
            </a:r>
            <a:endParaRPr sz="13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3F0FCB5-390B-BECE-290E-6499590AABAE}"/>
              </a:ext>
            </a:extLst>
          </p:cNvPr>
          <p:cNvSpPr/>
          <p:nvPr/>
        </p:nvSpPr>
        <p:spPr>
          <a:xfrm>
            <a:off x="2574205" y="2853858"/>
            <a:ext cx="4671850" cy="2819400"/>
          </a:xfrm>
          <a:prstGeom prst="roundRect">
            <a:avLst>
              <a:gd name="adj" fmla="val 6667"/>
            </a:avLst>
          </a:prstGeom>
          <a:solidFill>
            <a:schemeClr val="tx1">
              <a:alpha val="40000"/>
            </a:schemeClr>
          </a:solidFill>
          <a:ln>
            <a:solidFill>
              <a:srgbClr val="FFB6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11EB2DB-5071-1547-7CC2-0060EF7662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51" t="22023" b="-7892"/>
          <a:stretch/>
        </p:blipFill>
        <p:spPr>
          <a:xfrm>
            <a:off x="2652710" y="3453396"/>
            <a:ext cx="4410930" cy="1872326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C8CD04EF-9A4B-4EC2-FA0B-AB0FC5EC6001}"/>
              </a:ext>
            </a:extLst>
          </p:cNvPr>
          <p:cNvGrpSpPr/>
          <p:nvPr/>
        </p:nvGrpSpPr>
        <p:grpSpPr>
          <a:xfrm>
            <a:off x="2286000" y="2512130"/>
            <a:ext cx="3893883" cy="2626482"/>
            <a:chOff x="623890" y="2333379"/>
            <a:chExt cx="3893883" cy="262648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AD8D4B-836F-F8A7-C6DF-9EC21F36F157}"/>
                </a:ext>
              </a:extLst>
            </p:cNvPr>
            <p:cNvSpPr txBox="1"/>
            <p:nvPr/>
          </p:nvSpPr>
          <p:spPr>
            <a:xfrm>
              <a:off x="2656039" y="3816292"/>
              <a:ext cx="1105762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1 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킬 기록될 때 마다</a:t>
              </a:r>
              <a:b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</a:br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1 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 승점 획득 가능 </a:t>
              </a:r>
              <a:endParaRPr lang="ko-KR" altLang="en-US" sz="800" dirty="0"/>
            </a:p>
          </p:txBody>
        </p:sp>
        <p:sp>
          <p:nvSpPr>
            <p:cNvPr id="53" name="사각형: 둥근 위쪽 모서리 52">
              <a:extLst>
                <a:ext uri="{FF2B5EF4-FFF2-40B4-BE49-F238E27FC236}">
                  <a16:creationId xmlns:a16="http://schemas.microsoft.com/office/drawing/2014/main" id="{8DDDC97F-694A-5A00-D9B1-B1B0C517D44F}"/>
                </a:ext>
              </a:extLst>
            </p:cNvPr>
            <p:cNvSpPr/>
            <p:nvPr/>
          </p:nvSpPr>
          <p:spPr>
            <a:xfrm>
              <a:off x="3087520" y="2333379"/>
              <a:ext cx="417680" cy="334752"/>
            </a:xfrm>
            <a:prstGeom prst="round2SameRect">
              <a:avLst/>
            </a:prstGeom>
            <a:noFill/>
            <a:ln>
              <a:solidFill>
                <a:srgbClr val="FFB6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20194AF-14F6-3510-20C3-1407D4712FDF}"/>
                </a:ext>
              </a:extLst>
            </p:cNvPr>
            <p:cNvSpPr txBox="1"/>
            <p:nvPr/>
          </p:nvSpPr>
          <p:spPr>
            <a:xfrm>
              <a:off x="623890" y="2824771"/>
              <a:ext cx="271462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킬 당 </a:t>
              </a:r>
              <a:r>
                <a:rPr lang="en-US" altLang="ko-KR" sz="11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1</a:t>
              </a:r>
              <a:r>
                <a:rPr lang="ko-KR" altLang="en-US" sz="11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 추가 승점 부여</a:t>
              </a:r>
              <a:endParaRPr lang="en-US" altLang="ko-KR" sz="1100" b="0" dirty="0">
                <a:solidFill>
                  <a:schemeClr val="bg1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A67E797-389F-C255-3ECB-AB86B62ADCEF}"/>
                </a:ext>
              </a:extLst>
            </p:cNvPr>
            <p:cNvSpPr/>
            <p:nvPr/>
          </p:nvSpPr>
          <p:spPr>
            <a:xfrm>
              <a:off x="3886200" y="3276600"/>
              <a:ext cx="631573" cy="1683261"/>
            </a:xfrm>
            <a:prstGeom prst="rect">
              <a:avLst/>
            </a:prstGeom>
            <a:noFill/>
            <a:ln>
              <a:solidFill>
                <a:srgbClr val="FFB6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882BE8C-6C8B-55C6-4539-8E9C8B4CC0BA}"/>
              </a:ext>
            </a:extLst>
          </p:cNvPr>
          <p:cNvGrpSpPr/>
          <p:nvPr/>
        </p:nvGrpSpPr>
        <p:grpSpPr>
          <a:xfrm>
            <a:off x="2652710" y="2512443"/>
            <a:ext cx="2888993" cy="2628418"/>
            <a:chOff x="1019180" y="2331443"/>
            <a:chExt cx="2888993" cy="262841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57B353-8B32-7F9A-08FD-E86495E3F699}"/>
                </a:ext>
              </a:extLst>
            </p:cNvPr>
            <p:cNvSpPr txBox="1"/>
            <p:nvPr/>
          </p:nvSpPr>
          <p:spPr>
            <a:xfrm>
              <a:off x="1019180" y="2830697"/>
              <a:ext cx="271462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매치 등수에 따라 부여되는 매치별 승점</a:t>
              </a:r>
              <a:endParaRPr lang="en-US" altLang="ko-KR" sz="1100" b="0" dirty="0">
                <a:solidFill>
                  <a:schemeClr val="bg1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F7C10FE-23C3-F2A5-17C8-87DF54A97C53}"/>
                </a:ext>
              </a:extLst>
            </p:cNvPr>
            <p:cNvSpPr/>
            <p:nvPr/>
          </p:nvSpPr>
          <p:spPr>
            <a:xfrm>
              <a:off x="3276600" y="3276600"/>
              <a:ext cx="631573" cy="1683261"/>
            </a:xfrm>
            <a:prstGeom prst="rect">
              <a:avLst/>
            </a:prstGeom>
            <a:noFill/>
            <a:ln>
              <a:solidFill>
                <a:srgbClr val="FFB6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위쪽 모서리 49">
              <a:extLst>
                <a:ext uri="{FF2B5EF4-FFF2-40B4-BE49-F238E27FC236}">
                  <a16:creationId xmlns:a16="http://schemas.microsoft.com/office/drawing/2014/main" id="{69CE53D9-6AA8-9236-A0D7-F6D7B47FCB6A}"/>
                </a:ext>
              </a:extLst>
            </p:cNvPr>
            <p:cNvSpPr/>
            <p:nvPr/>
          </p:nvSpPr>
          <p:spPr>
            <a:xfrm>
              <a:off x="1143000" y="2331443"/>
              <a:ext cx="1676400" cy="334752"/>
            </a:xfrm>
            <a:prstGeom prst="round2SameRect">
              <a:avLst/>
            </a:prstGeom>
            <a:noFill/>
            <a:ln>
              <a:solidFill>
                <a:srgbClr val="FFB6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1155D0F-21B4-7F2A-E603-7AF5DAB67EB4}"/>
                </a:ext>
              </a:extLst>
            </p:cNvPr>
            <p:cNvSpPr txBox="1"/>
            <p:nvPr/>
          </p:nvSpPr>
          <p:spPr>
            <a:xfrm>
              <a:off x="1844011" y="3513277"/>
              <a:ext cx="1105762" cy="10772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1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등</a:t>
              </a:r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10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</a:t>
              </a:r>
            </a:p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2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등</a:t>
              </a:r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6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</a:t>
              </a:r>
            </a:p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3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등</a:t>
              </a:r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5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</a:t>
              </a:r>
            </a:p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4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등</a:t>
              </a:r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4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</a:t>
              </a:r>
            </a:p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5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등</a:t>
              </a:r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3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</a:t>
              </a:r>
            </a:p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6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등</a:t>
              </a:r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2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</a:t>
              </a:r>
            </a:p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7~8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등</a:t>
              </a:r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1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</a:t>
              </a:r>
            </a:p>
            <a:p>
              <a:pPr algn="ctr"/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9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등 이하는 </a:t>
              </a:r>
              <a:r>
                <a:rPr lang="en-US" altLang="ko-KR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0</a:t>
              </a:r>
              <a:r>
                <a:rPr lang="ko-KR" altLang="en-US" sz="800" b="0" dirty="0">
                  <a:solidFill>
                    <a:schemeClr val="bg1"/>
                  </a:solidFill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1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36" grpId="0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128" y="1165590"/>
            <a:ext cx="705421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300" b="1" spc="15" dirty="0" err="1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매치별</a:t>
            </a: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 등수</a:t>
            </a:r>
            <a:r>
              <a:rPr lang="en-US" altLang="ko-KR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(Placement)</a:t>
            </a: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와 유의미한 상관관계가 있는 피처 선정 및 분석</a:t>
            </a:r>
            <a:endParaRPr sz="13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03066E-3776-5196-76DE-C24AF91C813B}"/>
              </a:ext>
            </a:extLst>
          </p:cNvPr>
          <p:cNvGrpSpPr/>
          <p:nvPr/>
        </p:nvGrpSpPr>
        <p:grpSpPr>
          <a:xfrm>
            <a:off x="338954" y="1471942"/>
            <a:ext cx="4375670" cy="399333"/>
            <a:chOff x="-1571419" y="3665239"/>
            <a:chExt cx="4375670" cy="399333"/>
          </a:xfrm>
        </p:grpSpPr>
        <p:grpSp>
          <p:nvGrpSpPr>
            <p:cNvPr id="8" name="object 8"/>
            <p:cNvGrpSpPr/>
            <p:nvPr/>
          </p:nvGrpSpPr>
          <p:grpSpPr>
            <a:xfrm>
              <a:off x="-1571419" y="3665239"/>
              <a:ext cx="4375670" cy="399333"/>
              <a:chOff x="379475" y="1962863"/>
              <a:chExt cx="4375670" cy="399333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 dirty="0">
                  <a:latin typeface="+mn-ea"/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434605" y="1962863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2000" dirty="0">
                  <a:latin typeface="+mn-ea"/>
                </a:endParaRPr>
              </a:p>
            </p:txBody>
          </p:sp>
        </p:grpSp>
        <p:sp>
          <p:nvSpPr>
            <p:cNvPr id="11" name="object 11"/>
            <p:cNvSpPr txBox="1"/>
            <p:nvPr/>
          </p:nvSpPr>
          <p:spPr>
            <a:xfrm>
              <a:off x="-1379056" y="3730175"/>
              <a:ext cx="390554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100" dirty="0" err="1">
                  <a:solidFill>
                    <a:srgbClr val="FFFFFF"/>
                  </a:solidFill>
                  <a:latin typeface="+mn-ea"/>
                  <a:cs typeface="Malgun Gothic"/>
                </a:rPr>
                <a:t>Included.attributes.stats.winPlace</a:t>
              </a:r>
              <a:r>
                <a:rPr lang="en-US" sz="1400" b="1" spc="-100" dirty="0">
                  <a:solidFill>
                    <a:srgbClr val="FFFFFF"/>
                  </a:solidFill>
                  <a:latin typeface="+mn-ea"/>
                  <a:cs typeface="Malgun Gothic"/>
                </a:rPr>
                <a:t> : </a:t>
              </a:r>
              <a:r>
                <a:rPr lang="ko-KR" altLang="en-US" sz="1200" b="1" spc="-100" dirty="0">
                  <a:solidFill>
                    <a:srgbClr val="FFFFFF"/>
                  </a:solidFill>
                  <a:latin typeface="+mn-ea"/>
                  <a:cs typeface="Malgun Gothic"/>
                </a:rPr>
                <a:t>매치의 </a:t>
              </a:r>
              <a:r>
                <a:rPr lang="en-US" sz="1200" b="1" spc="-100" dirty="0">
                  <a:solidFill>
                    <a:srgbClr val="FFFFFF"/>
                  </a:solidFill>
                  <a:latin typeface="+mn-ea"/>
                  <a:cs typeface="Malgun Gothic"/>
                </a:rPr>
                <a:t>Placement</a:t>
              </a:r>
              <a:endParaRPr sz="1400" dirty="0">
                <a:latin typeface="+mn-ea"/>
                <a:cs typeface="Malgun Gothic"/>
              </a:endParaRPr>
            </a:p>
          </p:txBody>
        </p:sp>
      </p:grpSp>
      <p:sp>
        <p:nvSpPr>
          <p:cNvPr id="20" name="object 5">
            <a:extLst>
              <a:ext uri="{FF2B5EF4-FFF2-40B4-BE49-F238E27FC236}">
                <a16:creationId xmlns:a16="http://schemas.microsoft.com/office/drawing/2014/main" id="{C7AC7BFC-0DFC-4877-5812-04685C5FD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1141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</a:t>
            </a: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승점 계산법 활용 분석 </a:t>
            </a: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 Placement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789EEB-37C3-0210-9E11-1C710F6C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93" y="2171319"/>
            <a:ext cx="3874992" cy="2705913"/>
          </a:xfrm>
          <a:prstGeom prst="rect">
            <a:avLst/>
          </a:prstGeom>
          <a:ln w="28575">
            <a:solidFill>
              <a:srgbClr val="FFB60F"/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45DC35-0DDB-CD6A-44B2-DC731A5F5049}"/>
              </a:ext>
            </a:extLst>
          </p:cNvPr>
          <p:cNvGrpSpPr/>
          <p:nvPr/>
        </p:nvGrpSpPr>
        <p:grpSpPr>
          <a:xfrm>
            <a:off x="725554" y="4957192"/>
            <a:ext cx="3657600" cy="727860"/>
            <a:chOff x="643830" y="4939245"/>
            <a:chExt cx="3657600" cy="7278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D9BBE-035D-313D-78E2-BAE9D56DB7F0}"/>
                </a:ext>
              </a:extLst>
            </p:cNvPr>
            <p:cNvSpPr txBox="1"/>
            <p:nvPr/>
          </p:nvSpPr>
          <p:spPr>
            <a:xfrm>
              <a:off x="1190055" y="4939245"/>
              <a:ext cx="25880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[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팅별</a:t>
              </a:r>
              <a:r>
                <a:rPr lang="ko-KR" altLang="en-US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 평균 매치순위 승점</a:t>
              </a:r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]</a:t>
              </a:r>
              <a:endParaRPr lang="ko-KR" altLang="en-US" sz="1200" b="1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2E5B38-42B4-83CA-539E-001CE83C5296}"/>
                </a:ext>
              </a:extLst>
            </p:cNvPr>
            <p:cNvSpPr txBox="1"/>
            <p:nvPr/>
          </p:nvSpPr>
          <p:spPr>
            <a:xfrm>
              <a:off x="643830" y="5236218"/>
              <a:ext cx="3657600" cy="4308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DNW 2</a:t>
              </a:r>
              <a:r>
                <a:rPr lang="ko-KR" altLang="en-US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번째로 높은 평균</a:t>
              </a:r>
              <a:endParaRPr lang="en-US" altLang="ko-KR" sz="105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Kills </a:t>
              </a:r>
              <a:r>
                <a:rPr lang="ko-KR" altLang="en-US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수가 </a:t>
              </a:r>
              <a:r>
                <a:rPr lang="en-US" altLang="ko-KR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17</a:t>
              </a:r>
              <a:r>
                <a:rPr lang="ko-KR" altLang="en-US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에 비해 높은 편으로 예상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824762B-24DC-1485-37E7-5CC3F7B8A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443" y="2082129"/>
            <a:ext cx="3657601" cy="2788073"/>
          </a:xfrm>
          <a:prstGeom prst="rect">
            <a:avLst/>
          </a:prstGeom>
          <a:ln w="28575">
            <a:solidFill>
              <a:srgbClr val="FFB60F"/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4AC5E7-AE75-468F-7CC8-070C7A240E77}"/>
              </a:ext>
            </a:extLst>
          </p:cNvPr>
          <p:cNvGrpSpPr/>
          <p:nvPr/>
        </p:nvGrpSpPr>
        <p:grpSpPr>
          <a:xfrm>
            <a:off x="5426443" y="4984911"/>
            <a:ext cx="3657600" cy="558583"/>
            <a:chOff x="643830" y="4939245"/>
            <a:chExt cx="3657600" cy="55858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A7456F-72A6-0AE7-F438-001985B5B92B}"/>
                </a:ext>
              </a:extLst>
            </p:cNvPr>
            <p:cNvSpPr txBox="1"/>
            <p:nvPr/>
          </p:nvSpPr>
          <p:spPr>
            <a:xfrm>
              <a:off x="1190055" y="4939245"/>
              <a:ext cx="25880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[</a:t>
              </a:r>
              <a:r>
                <a:rPr lang="ko-KR" altLang="en-US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매치 등수와 관련된 피처 추출</a:t>
              </a:r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]</a:t>
              </a:r>
              <a:endParaRPr lang="ko-KR" altLang="en-US" sz="1200" b="1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B9C62D-73AA-68AB-BF94-C27F4A78EAAD}"/>
                </a:ext>
              </a:extLst>
            </p:cNvPr>
            <p:cNvSpPr txBox="1"/>
            <p:nvPr/>
          </p:nvSpPr>
          <p:spPr>
            <a:xfrm>
              <a:off x="643830" y="5236218"/>
              <a:ext cx="3657600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92A5A60-9FF8-5955-98A6-EA3EB264B128}"/>
              </a:ext>
            </a:extLst>
          </p:cNvPr>
          <p:cNvSpPr txBox="1"/>
          <p:nvPr/>
        </p:nvSpPr>
        <p:spPr>
          <a:xfrm>
            <a:off x="5315777" y="5220411"/>
            <a:ext cx="3657600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np.abs</a:t>
            </a:r>
            <a:r>
              <a:rPr lang="en-US" altLang="ko-KR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(Corr) &gt;= 0.05 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유의미한 상관관계를 가진 </a:t>
            </a:r>
            <a:r>
              <a:rPr lang="en-US" altLang="ko-KR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4</a:t>
            </a:r>
            <a:r>
              <a:rPr lang="ko-KR" altLang="en-US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가지 피처 도출</a:t>
            </a:r>
          </a:p>
        </p:txBody>
      </p:sp>
    </p:spTree>
    <p:extLst>
      <p:ext uri="{BB962C8B-B14F-4D97-AF65-F5344CB8AC3E}">
        <p14:creationId xmlns:p14="http://schemas.microsoft.com/office/powerpoint/2010/main" val="77720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128" y="1165590"/>
            <a:ext cx="705421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300" b="1" spc="15" dirty="0" err="1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매치별</a:t>
            </a: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 등수</a:t>
            </a:r>
            <a:r>
              <a:rPr lang="en-US" altLang="ko-KR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(Placement)</a:t>
            </a: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와 유의미한 상관관계가 있는 피처 선정 및 분석</a:t>
            </a:r>
            <a:endParaRPr sz="13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7AC7BFC-0DFC-4877-5812-04685C5FD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1141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</a:t>
            </a: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승점 계산법 활용 분석 </a:t>
            </a: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 Placement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21CF76A-6775-6B8E-304C-1EFC627BC5CD}"/>
              </a:ext>
            </a:extLst>
          </p:cNvPr>
          <p:cNvGrpSpPr/>
          <p:nvPr/>
        </p:nvGrpSpPr>
        <p:grpSpPr>
          <a:xfrm>
            <a:off x="2133600" y="2057400"/>
            <a:ext cx="5865900" cy="3277930"/>
            <a:chOff x="152400" y="2126289"/>
            <a:chExt cx="6245400" cy="343033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1D3DE87-AAB1-4AC4-BA02-F68D6E2E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26289"/>
              <a:ext cx="5514889" cy="3430330"/>
            </a:xfrm>
            <a:prstGeom prst="rect">
              <a:avLst/>
            </a:prstGeom>
            <a:ln w="28575">
              <a:solidFill>
                <a:srgbClr val="FFB60F"/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4BEF09-AE2C-3477-F79C-CFCB7A1F5ECF}"/>
                </a:ext>
              </a:extLst>
            </p:cNvPr>
            <p:cNvSpPr txBox="1"/>
            <p:nvPr/>
          </p:nvSpPr>
          <p:spPr>
            <a:xfrm>
              <a:off x="1752600" y="3112911"/>
              <a:ext cx="1902000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0" dirty="0" err="1"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walkDistance</a:t>
              </a:r>
              <a:endParaRPr lang="en-US" altLang="ko-KR" sz="1000" b="0" dirty="0"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  <a:p>
              <a:pPr algn="ctr"/>
              <a:r>
                <a:rPr lang="ko-KR" altLang="en-US" sz="900" dirty="0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걸어서 이동한 거리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89856C-0D86-7BE3-87CD-B41F31D42C3E}"/>
                </a:ext>
              </a:extLst>
            </p:cNvPr>
            <p:cNvSpPr txBox="1"/>
            <p:nvPr/>
          </p:nvSpPr>
          <p:spPr>
            <a:xfrm>
              <a:off x="4495800" y="3059628"/>
              <a:ext cx="1902000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0" dirty="0" err="1">
                  <a:effectLst/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timeSurvived</a:t>
              </a:r>
              <a:br>
                <a:rPr lang="en-US" altLang="ko-KR" sz="1000" dirty="0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</a:br>
              <a:r>
                <a:rPr lang="ko-KR" altLang="en-US" sz="900" dirty="0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생존 시간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8D517B-28F6-B346-49C9-61135D89133A}"/>
                </a:ext>
              </a:extLst>
            </p:cNvPr>
            <p:cNvSpPr txBox="1"/>
            <p:nvPr/>
          </p:nvSpPr>
          <p:spPr>
            <a:xfrm>
              <a:off x="152400" y="4501189"/>
              <a:ext cx="1902000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 err="1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killPlace</a:t>
              </a:r>
              <a:br>
                <a:rPr lang="en-US" altLang="ko-KR" sz="1000" dirty="0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</a:br>
              <a:r>
                <a:rPr lang="en-US" altLang="ko-KR" sz="900" dirty="0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kill </a:t>
              </a:r>
              <a:r>
                <a:rPr lang="ko-KR" altLang="en-US" sz="900" dirty="0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순위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5BB940-ECC8-D116-8631-709CEBAD114F}"/>
                </a:ext>
              </a:extLst>
            </p:cNvPr>
            <p:cNvSpPr txBox="1"/>
            <p:nvPr/>
          </p:nvSpPr>
          <p:spPr>
            <a:xfrm>
              <a:off x="4284445" y="4716244"/>
              <a:ext cx="190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 err="1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damageDealt</a:t>
              </a:r>
              <a:endParaRPr lang="en-US" altLang="ko-KR" sz="1000" b="0" dirty="0"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  <a:p>
              <a:pPr algn="ctr"/>
              <a:r>
                <a:rPr lang="ko-KR" altLang="en-US" sz="800" dirty="0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적에게 준 </a:t>
              </a:r>
              <a:r>
                <a:rPr lang="ko-KR" altLang="en-US" sz="800" dirty="0" err="1"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데미지량</a:t>
              </a:r>
              <a:endParaRPr lang="ko-KR" altLang="en-US" sz="800" dirty="0"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D3D95F0-8B40-9E45-9DBE-C7F0DADBE398}"/>
              </a:ext>
            </a:extLst>
          </p:cNvPr>
          <p:cNvSpPr txBox="1"/>
          <p:nvPr/>
        </p:nvSpPr>
        <p:spPr>
          <a:xfrm>
            <a:off x="7977723" y="2481006"/>
            <a:ext cx="4964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팀이 두번째로 김</a:t>
            </a:r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팀이 후반에도 </a:t>
            </a:r>
            <a:b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</a:b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안정적으로 순위를 유지</a:t>
            </a:r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</a:t>
            </a:r>
            <a:endParaRPr lang="en-US" altLang="ko-KR" sz="1100" dirty="0">
              <a:solidFill>
                <a:schemeClr val="bg1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b="0" dirty="0" err="1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오랜기간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살아남음을 의미</a:t>
            </a:r>
            <a:endParaRPr lang="en-US" altLang="ko-KR" sz="1100" b="0" dirty="0">
              <a:solidFill>
                <a:schemeClr val="bg1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699E69-53B1-CAE1-43D8-D8EECEFA52B8}"/>
              </a:ext>
            </a:extLst>
          </p:cNvPr>
          <p:cNvSpPr txBox="1"/>
          <p:nvPr/>
        </p:nvSpPr>
        <p:spPr>
          <a:xfrm>
            <a:off x="534789" y="5617350"/>
            <a:ext cx="496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팀은 </a:t>
            </a:r>
            <a:r>
              <a:rPr lang="en-US" altLang="ko-KR" sz="1100" b="0" dirty="0" err="1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killPlace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 가장 낮음</a:t>
            </a:r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(= 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킬 수의 랭킹이 가장 높음</a:t>
            </a:r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) </a:t>
            </a:r>
          </a:p>
          <a:p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&gt;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팀이 교전에서 뛰어난 실력을 보</a:t>
            </a:r>
            <a:r>
              <a:rPr lang="ko-KR" altLang="en-US" sz="110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여줬음을 확인</a:t>
            </a:r>
            <a:endParaRPr lang="ko-KR" altLang="en-US" sz="1100" b="0" dirty="0">
              <a:solidFill>
                <a:schemeClr val="bg1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7AA0E2-CDBC-7F0D-8DE8-608901B9F20B}"/>
              </a:ext>
            </a:extLst>
          </p:cNvPr>
          <p:cNvSpPr txBox="1"/>
          <p:nvPr/>
        </p:nvSpPr>
        <p:spPr>
          <a:xfrm>
            <a:off x="6090762" y="5609331"/>
            <a:ext cx="496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10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팀이 가장 높은 수치</a:t>
            </a:r>
            <a:endParaRPr lang="en-US" altLang="ko-KR" sz="1100" b="0" dirty="0">
              <a:solidFill>
                <a:schemeClr val="bg1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&gt;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1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팀이 교전에서 적에게 최다 피해를 입혔음을 의미</a:t>
            </a:r>
            <a:endParaRPr lang="en-US" altLang="ko-KR" sz="1100" b="0" dirty="0">
              <a:solidFill>
                <a:schemeClr val="bg1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12FB28-B910-22D4-E1EA-934267EDAE9A}"/>
              </a:ext>
            </a:extLst>
          </p:cNvPr>
          <p:cNvSpPr txBox="1"/>
          <p:nvPr/>
        </p:nvSpPr>
        <p:spPr>
          <a:xfrm>
            <a:off x="-283225" y="2535583"/>
            <a:ext cx="31341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05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팀이 다른 팀에 비해 </a:t>
            </a:r>
            <a:r>
              <a:rPr lang="ko-KR" altLang="en-US" sz="1050" b="0" dirty="0" err="1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긴편</a:t>
            </a:r>
            <a:r>
              <a:rPr lang="en-US" altLang="ko-KR" sz="105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05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경기에서 이동한 거리가 길다</a:t>
            </a:r>
            <a:endParaRPr lang="en-US" altLang="ko-KR" sz="1050" dirty="0">
              <a:solidFill>
                <a:schemeClr val="bg1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algn="ctr"/>
            <a:r>
              <a:rPr lang="en-US" altLang="ko-KR" sz="105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=</a:t>
            </a:r>
            <a:r>
              <a:rPr lang="ko-KR" altLang="en-US" sz="105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경기 내에서 많은 활동을 했다</a:t>
            </a:r>
            <a:r>
              <a:rPr lang="ko-KR" altLang="en-US" sz="105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는</a:t>
            </a:r>
            <a:r>
              <a:rPr lang="ko-KR" altLang="en-US" sz="105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의미</a:t>
            </a:r>
          </a:p>
        </p:txBody>
      </p:sp>
    </p:spTree>
    <p:extLst>
      <p:ext uri="{BB962C8B-B14F-4D97-AF65-F5344CB8AC3E}">
        <p14:creationId xmlns:p14="http://schemas.microsoft.com/office/powerpoint/2010/main" val="316351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128" y="1165590"/>
            <a:ext cx="705421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총 살상 수</a:t>
            </a:r>
            <a:r>
              <a:rPr lang="en-US" altLang="ko-KR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(Kills)</a:t>
            </a: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와 유의미한 상관관계가 있는 피처 선정 및 분석</a:t>
            </a:r>
            <a:endParaRPr sz="13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03066E-3776-5196-76DE-C24AF91C813B}"/>
              </a:ext>
            </a:extLst>
          </p:cNvPr>
          <p:cNvGrpSpPr/>
          <p:nvPr/>
        </p:nvGrpSpPr>
        <p:grpSpPr>
          <a:xfrm>
            <a:off x="338954" y="1471942"/>
            <a:ext cx="4375670" cy="399333"/>
            <a:chOff x="-1571419" y="3665239"/>
            <a:chExt cx="4375670" cy="399333"/>
          </a:xfrm>
        </p:grpSpPr>
        <p:grpSp>
          <p:nvGrpSpPr>
            <p:cNvPr id="8" name="object 8"/>
            <p:cNvGrpSpPr/>
            <p:nvPr/>
          </p:nvGrpSpPr>
          <p:grpSpPr>
            <a:xfrm>
              <a:off x="-1571419" y="3665239"/>
              <a:ext cx="4375670" cy="399333"/>
              <a:chOff x="379475" y="1962863"/>
              <a:chExt cx="4375670" cy="399333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 dirty="0">
                  <a:latin typeface="+mn-ea"/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434605" y="1962863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2000" dirty="0">
                  <a:latin typeface="+mn-ea"/>
                </a:endParaRPr>
              </a:p>
            </p:txBody>
          </p:sp>
        </p:grpSp>
        <p:sp>
          <p:nvSpPr>
            <p:cNvPr id="11" name="object 11"/>
            <p:cNvSpPr txBox="1"/>
            <p:nvPr/>
          </p:nvSpPr>
          <p:spPr>
            <a:xfrm>
              <a:off x="-1379056" y="3730175"/>
              <a:ext cx="390554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100" dirty="0" err="1">
                  <a:solidFill>
                    <a:srgbClr val="FFFFFF"/>
                  </a:solidFill>
                  <a:latin typeface="+mn-ea"/>
                  <a:cs typeface="Malgun Gothic"/>
                </a:rPr>
                <a:t>Included.attributes.stats.kills</a:t>
              </a:r>
              <a:r>
                <a:rPr lang="en-US" sz="1400" b="1" spc="-100" dirty="0">
                  <a:solidFill>
                    <a:srgbClr val="FFFFFF"/>
                  </a:solidFill>
                  <a:latin typeface="+mn-ea"/>
                  <a:cs typeface="Malgun Gothic"/>
                </a:rPr>
                <a:t> : </a:t>
              </a:r>
              <a:r>
                <a:rPr lang="ko-KR" altLang="en-US" sz="1200" b="1" spc="-100" dirty="0">
                  <a:solidFill>
                    <a:srgbClr val="FFFFFF"/>
                  </a:solidFill>
                  <a:latin typeface="+mn-ea"/>
                  <a:cs typeface="Malgun Gothic"/>
                </a:rPr>
                <a:t>총 살상 수</a:t>
              </a:r>
              <a:endParaRPr sz="1400" dirty="0">
                <a:latin typeface="+mn-ea"/>
                <a:cs typeface="Malgun Gothic"/>
              </a:endParaRPr>
            </a:p>
          </p:txBody>
        </p:sp>
      </p:grpSp>
      <p:sp>
        <p:nvSpPr>
          <p:cNvPr id="20" name="object 5">
            <a:extLst>
              <a:ext uri="{FF2B5EF4-FFF2-40B4-BE49-F238E27FC236}">
                <a16:creationId xmlns:a16="http://schemas.microsoft.com/office/drawing/2014/main" id="{C7AC7BFC-0DFC-4877-5812-04685C5FD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1141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</a:t>
            </a: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승점 계산법 활용 분석 </a:t>
            </a: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 Kills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45DC35-0DDB-CD6A-44B2-DC731A5F5049}"/>
              </a:ext>
            </a:extLst>
          </p:cNvPr>
          <p:cNvGrpSpPr/>
          <p:nvPr/>
        </p:nvGrpSpPr>
        <p:grpSpPr>
          <a:xfrm>
            <a:off x="725554" y="4957192"/>
            <a:ext cx="3657600" cy="712471"/>
            <a:chOff x="643830" y="4939245"/>
            <a:chExt cx="3657600" cy="7124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D9BBE-035D-313D-78E2-BAE9D56DB7F0}"/>
                </a:ext>
              </a:extLst>
            </p:cNvPr>
            <p:cNvSpPr txBox="1"/>
            <p:nvPr/>
          </p:nvSpPr>
          <p:spPr>
            <a:xfrm>
              <a:off x="1190055" y="4939245"/>
              <a:ext cx="25880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[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팅별</a:t>
              </a:r>
              <a:r>
                <a:rPr lang="ko-KR" altLang="en-US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 평균 킬 수</a:t>
              </a:r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]</a:t>
              </a:r>
              <a:endParaRPr lang="ko-KR" altLang="en-US" sz="1200" b="1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2E5B38-42B4-83CA-539E-001CE83C5296}"/>
                </a:ext>
              </a:extLst>
            </p:cNvPr>
            <p:cNvSpPr txBox="1"/>
            <p:nvPr/>
          </p:nvSpPr>
          <p:spPr>
            <a:xfrm>
              <a:off x="643830" y="5236218"/>
              <a:ext cx="3657600" cy="41549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대체적으로 </a:t>
              </a:r>
              <a:r>
                <a:rPr lang="en-US" altLang="ko-KR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0.6 – 1.2 </a:t>
              </a:r>
              <a:r>
                <a:rPr lang="ko-KR" altLang="en-US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사이 분포</a:t>
              </a:r>
              <a:endParaRPr lang="en-US" altLang="ko-KR" sz="105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DNW</a:t>
              </a:r>
              <a:r>
                <a:rPr lang="ko-KR" altLang="en-US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팀 가장 높은 것을 확인</a:t>
              </a:r>
              <a:endParaRPr lang="en-US" altLang="ko-KR" sz="105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4AC5E7-AE75-468F-7CC8-070C7A240E77}"/>
              </a:ext>
            </a:extLst>
          </p:cNvPr>
          <p:cNvGrpSpPr/>
          <p:nvPr/>
        </p:nvGrpSpPr>
        <p:grpSpPr>
          <a:xfrm>
            <a:off x="5426443" y="4984911"/>
            <a:ext cx="3657600" cy="558583"/>
            <a:chOff x="643830" y="4939245"/>
            <a:chExt cx="3657600" cy="55858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A7456F-72A6-0AE7-F438-001985B5B92B}"/>
                </a:ext>
              </a:extLst>
            </p:cNvPr>
            <p:cNvSpPr txBox="1"/>
            <p:nvPr/>
          </p:nvSpPr>
          <p:spPr>
            <a:xfrm>
              <a:off x="1190055" y="4939245"/>
              <a:ext cx="25880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[</a:t>
              </a:r>
              <a:r>
                <a:rPr lang="ko-KR" altLang="en-US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총 </a:t>
              </a:r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kills </a:t>
              </a:r>
              <a:r>
                <a:rPr lang="ko-KR" altLang="en-US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수와 관련된 피처 추출</a:t>
              </a:r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]</a:t>
              </a:r>
              <a:endParaRPr lang="ko-KR" altLang="en-US" sz="1200" b="1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B9C62D-73AA-68AB-BF94-C27F4A78EAAD}"/>
                </a:ext>
              </a:extLst>
            </p:cNvPr>
            <p:cNvSpPr txBox="1"/>
            <p:nvPr/>
          </p:nvSpPr>
          <p:spPr>
            <a:xfrm>
              <a:off x="643830" y="5236218"/>
              <a:ext cx="3657600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92A5A60-9FF8-5955-98A6-EA3EB264B128}"/>
              </a:ext>
            </a:extLst>
          </p:cNvPr>
          <p:cNvSpPr txBox="1"/>
          <p:nvPr/>
        </p:nvSpPr>
        <p:spPr>
          <a:xfrm>
            <a:off x="5315777" y="5220411"/>
            <a:ext cx="3657600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np.abs</a:t>
            </a:r>
            <a:r>
              <a:rPr lang="en-US" altLang="ko-KR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(Corr) &gt;= 0.05 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유의미한 상관관계를 가진 </a:t>
            </a:r>
            <a:r>
              <a:rPr lang="en-US" altLang="ko-KR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6</a:t>
            </a:r>
            <a:r>
              <a:rPr lang="ko-KR" altLang="en-US" sz="11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가지 피처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761447-2C25-B249-F894-D321163E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5" y="2302699"/>
            <a:ext cx="3676781" cy="2567503"/>
          </a:xfrm>
          <a:prstGeom prst="rect">
            <a:avLst/>
          </a:prstGeom>
          <a:ln w="28575">
            <a:solidFill>
              <a:srgbClr val="FFB60F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DCC655-446E-BA37-98F8-59005FAEA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316" y="2070121"/>
            <a:ext cx="3658373" cy="2788661"/>
          </a:xfrm>
          <a:prstGeom prst="rect">
            <a:avLst/>
          </a:prstGeom>
          <a:ln w="28575">
            <a:solidFill>
              <a:srgbClr val="FFB60F"/>
            </a:solidFill>
          </a:ln>
        </p:spPr>
      </p:pic>
    </p:spTree>
    <p:extLst>
      <p:ext uri="{BB962C8B-B14F-4D97-AF65-F5344CB8AC3E}">
        <p14:creationId xmlns:p14="http://schemas.microsoft.com/office/powerpoint/2010/main" val="209956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128" y="1165590"/>
            <a:ext cx="705421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총 살상 수</a:t>
            </a:r>
            <a:r>
              <a:rPr lang="en-US" altLang="ko-KR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(Kills)</a:t>
            </a: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와 유의미한 상관관계가 있는 피처 선정 및 분석</a:t>
            </a:r>
            <a:endParaRPr sz="13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7AC7BFC-0DFC-4877-5812-04685C5FD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1141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</a:t>
            </a: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승점 계산법 활용 분석 </a:t>
            </a: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 Kills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E43ABB-DF99-4412-93A4-64BC8406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71" y="1797341"/>
            <a:ext cx="8172258" cy="4061489"/>
          </a:xfrm>
          <a:prstGeom prst="rect">
            <a:avLst/>
          </a:prstGeom>
          <a:ln w="28575">
            <a:solidFill>
              <a:srgbClr val="FFB60F"/>
            </a:solidFill>
          </a:ln>
        </p:spPr>
      </p:pic>
    </p:spTree>
    <p:extLst>
      <p:ext uri="{BB962C8B-B14F-4D97-AF65-F5344CB8AC3E}">
        <p14:creationId xmlns:p14="http://schemas.microsoft.com/office/powerpoint/2010/main" val="28929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128" y="1165590"/>
            <a:ext cx="70542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DBNOs,</a:t>
            </a:r>
            <a:r>
              <a:rPr lang="ko-KR" altLang="en-US" sz="16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 </a:t>
            </a:r>
            <a:r>
              <a:rPr lang="en-US" altLang="ko-KR" sz="16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Kills</a:t>
            </a:r>
            <a:r>
              <a:rPr lang="ko-KR" altLang="en-US" sz="16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 관계</a:t>
            </a:r>
            <a:endParaRPr sz="16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7AC7BFC-0DFC-4877-5812-04685C5FD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1141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</a:t>
            </a: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승점 계산법 활용 분석 </a:t>
            </a: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 Kills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12FB28-B910-22D4-E1EA-934267EDAE9A}"/>
              </a:ext>
            </a:extLst>
          </p:cNvPr>
          <p:cNvSpPr txBox="1"/>
          <p:nvPr/>
        </p:nvSpPr>
        <p:spPr>
          <a:xfrm>
            <a:off x="447300" y="1524000"/>
            <a:ext cx="313410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DBNOs(Down But Not Out)</a:t>
            </a:r>
          </a:p>
          <a:p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 -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플레이어가 기절 상태가 되었지만 아직 완전히 격퇴되지 않았을 때의 상태</a:t>
            </a:r>
            <a:endParaRPr lang="en-US" altLang="ko-KR" sz="1050" b="0" dirty="0">
              <a:solidFill>
                <a:srgbClr val="CCCCCC"/>
              </a:solidFill>
              <a:effectLst/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050" dirty="0">
                <a:solidFill>
                  <a:srgbClr val="CCCCCC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이 상태에서 팀원의 도움을 받아 부활할 수 있음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(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살아있는 팀원이 기절상태에 있는 팀원에게 붙어서 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F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키를 누르면 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8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초 후 살아남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)</a:t>
            </a:r>
          </a:p>
          <a:p>
            <a:endParaRPr lang="en-US" altLang="ko-KR" sz="1050" b="0" dirty="0">
              <a:solidFill>
                <a:srgbClr val="CCCCCC"/>
              </a:solidFill>
              <a:effectLst/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050" dirty="0">
                <a:solidFill>
                  <a:srgbClr val="CCCCCC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적의 공격을 피하고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팀원과 협력하여 생존하는 능력을 반영하는 지표로도 볼 수 있음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E43ABB-DF99-4412-93A4-64BC840640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433" b="50441"/>
          <a:stretch/>
        </p:blipFill>
        <p:spPr>
          <a:xfrm>
            <a:off x="4275121" y="2118152"/>
            <a:ext cx="5181600" cy="3802016"/>
          </a:xfrm>
          <a:prstGeom prst="rect">
            <a:avLst/>
          </a:prstGeom>
          <a:ln w="28575">
            <a:solidFill>
              <a:srgbClr val="FFB60F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5790118-A679-27AF-5ABB-BBB3634658DC}"/>
              </a:ext>
            </a:extLst>
          </p:cNvPr>
          <p:cNvSpPr/>
          <p:nvPr/>
        </p:nvSpPr>
        <p:spPr>
          <a:xfrm>
            <a:off x="393128" y="1509688"/>
            <a:ext cx="3190251" cy="1614512"/>
          </a:xfrm>
          <a:prstGeom prst="rect">
            <a:avLst/>
          </a:prstGeom>
          <a:noFill/>
          <a:ln>
            <a:solidFill>
              <a:srgbClr val="FFB6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object 8">
            <a:extLst>
              <a:ext uri="{FF2B5EF4-FFF2-40B4-BE49-F238E27FC236}">
                <a16:creationId xmlns:a16="http://schemas.microsoft.com/office/drawing/2014/main" id="{8911F713-B1A0-5424-74FC-071648A28E36}"/>
              </a:ext>
            </a:extLst>
          </p:cNvPr>
          <p:cNvGrpSpPr/>
          <p:nvPr/>
        </p:nvGrpSpPr>
        <p:grpSpPr>
          <a:xfrm>
            <a:off x="242415" y="3604309"/>
            <a:ext cx="3702331" cy="2315859"/>
            <a:chOff x="374713" y="1999293"/>
            <a:chExt cx="4330065" cy="367665"/>
          </a:xfrm>
          <a:solidFill>
            <a:schemeClr val="tx1"/>
          </a:solidFill>
        </p:grpSpPr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0682D7E8-712A-7B8F-B89F-25E9184AB28F}"/>
                </a:ext>
              </a:extLst>
            </p:cNvPr>
            <p:cNvSpPr/>
            <p:nvPr/>
          </p:nvSpPr>
          <p:spPr>
            <a:xfrm>
              <a:off x="379475" y="2004056"/>
              <a:ext cx="4320540" cy="358140"/>
            </a:xfrm>
            <a:custGeom>
              <a:avLst/>
              <a:gdLst/>
              <a:ahLst/>
              <a:cxnLst/>
              <a:rect l="l" t="t" r="r" b="b"/>
              <a:pathLst>
                <a:path w="4320540" h="358139">
                  <a:moveTo>
                    <a:pt x="4297299" y="0"/>
                  </a:moveTo>
                  <a:lnTo>
                    <a:pt x="23241" y="0"/>
                  </a:lnTo>
                  <a:lnTo>
                    <a:pt x="14192" y="1825"/>
                  </a:lnTo>
                  <a:lnTo>
                    <a:pt x="6805" y="6805"/>
                  </a:lnTo>
                  <a:lnTo>
                    <a:pt x="1825" y="14192"/>
                  </a:lnTo>
                  <a:lnTo>
                    <a:pt x="0" y="23240"/>
                  </a:lnTo>
                  <a:lnTo>
                    <a:pt x="0" y="334898"/>
                  </a:lnTo>
                  <a:lnTo>
                    <a:pt x="1825" y="343947"/>
                  </a:lnTo>
                  <a:lnTo>
                    <a:pt x="6805" y="351334"/>
                  </a:lnTo>
                  <a:lnTo>
                    <a:pt x="14192" y="356314"/>
                  </a:lnTo>
                  <a:lnTo>
                    <a:pt x="23241" y="358139"/>
                  </a:lnTo>
                  <a:lnTo>
                    <a:pt x="4297299" y="358139"/>
                  </a:lnTo>
                  <a:lnTo>
                    <a:pt x="4306347" y="356314"/>
                  </a:lnTo>
                  <a:lnTo>
                    <a:pt x="4313734" y="351334"/>
                  </a:lnTo>
                  <a:lnTo>
                    <a:pt x="4318714" y="343947"/>
                  </a:lnTo>
                  <a:lnTo>
                    <a:pt x="4320540" y="334898"/>
                  </a:lnTo>
                  <a:lnTo>
                    <a:pt x="4320540" y="23240"/>
                  </a:lnTo>
                  <a:lnTo>
                    <a:pt x="4318714" y="14192"/>
                  </a:lnTo>
                  <a:lnTo>
                    <a:pt x="4313734" y="6805"/>
                  </a:lnTo>
                  <a:lnTo>
                    <a:pt x="4306347" y="1825"/>
                  </a:lnTo>
                  <a:lnTo>
                    <a:pt x="429729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4A6175A3-CED7-4589-7B64-092C7079403A}"/>
                </a:ext>
              </a:extLst>
            </p:cNvPr>
            <p:cNvSpPr/>
            <p:nvPr/>
          </p:nvSpPr>
          <p:spPr>
            <a:xfrm>
              <a:off x="379475" y="2004056"/>
              <a:ext cx="4320540" cy="358140"/>
            </a:xfrm>
            <a:custGeom>
              <a:avLst/>
              <a:gdLst/>
              <a:ahLst/>
              <a:cxnLst/>
              <a:rect l="l" t="t" r="r" b="b"/>
              <a:pathLst>
                <a:path w="4320540" h="358139">
                  <a:moveTo>
                    <a:pt x="0" y="23240"/>
                  </a:moveTo>
                  <a:lnTo>
                    <a:pt x="1825" y="14192"/>
                  </a:lnTo>
                  <a:lnTo>
                    <a:pt x="6805" y="6805"/>
                  </a:lnTo>
                  <a:lnTo>
                    <a:pt x="14192" y="1825"/>
                  </a:lnTo>
                  <a:lnTo>
                    <a:pt x="23241" y="0"/>
                  </a:lnTo>
                  <a:lnTo>
                    <a:pt x="4297299" y="0"/>
                  </a:lnTo>
                  <a:lnTo>
                    <a:pt x="4306347" y="1825"/>
                  </a:lnTo>
                  <a:lnTo>
                    <a:pt x="4313734" y="6805"/>
                  </a:lnTo>
                  <a:lnTo>
                    <a:pt x="4318714" y="14192"/>
                  </a:lnTo>
                  <a:lnTo>
                    <a:pt x="4320540" y="23240"/>
                  </a:lnTo>
                  <a:lnTo>
                    <a:pt x="4320540" y="334898"/>
                  </a:lnTo>
                  <a:lnTo>
                    <a:pt x="4318714" y="343947"/>
                  </a:lnTo>
                  <a:lnTo>
                    <a:pt x="4313734" y="351334"/>
                  </a:lnTo>
                  <a:lnTo>
                    <a:pt x="4306347" y="356314"/>
                  </a:lnTo>
                  <a:lnTo>
                    <a:pt x="4297299" y="358139"/>
                  </a:lnTo>
                  <a:lnTo>
                    <a:pt x="23241" y="358139"/>
                  </a:lnTo>
                  <a:lnTo>
                    <a:pt x="14192" y="356314"/>
                  </a:lnTo>
                  <a:lnTo>
                    <a:pt x="6805" y="351334"/>
                  </a:lnTo>
                  <a:lnTo>
                    <a:pt x="1825" y="343947"/>
                  </a:lnTo>
                  <a:lnTo>
                    <a:pt x="0" y="334898"/>
                  </a:lnTo>
                  <a:lnTo>
                    <a:pt x="0" y="23240"/>
                  </a:lnTo>
                  <a:close/>
                </a:path>
              </a:pathLst>
            </a:custGeom>
            <a:grpFill/>
            <a:ln w="9524">
              <a:solidFill>
                <a:srgbClr val="FFB60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B512AF1-D5EC-B9B6-9E53-0957BB8D0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693" y="5047173"/>
            <a:ext cx="2301439" cy="3886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ECD62E-82C8-7BD3-73A6-5A90AA2CA73C}"/>
              </a:ext>
            </a:extLst>
          </p:cNvPr>
          <p:cNvSpPr txBox="1"/>
          <p:nvPr/>
        </p:nvSpPr>
        <p:spPr>
          <a:xfrm>
            <a:off x="380610" y="4200836"/>
            <a:ext cx="35119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CCCCC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1)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dbno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 높을수록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선수는 적을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knock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시킬 수 있는 기회가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많아짐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-&gt; kill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할 수 있는 기회가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많아짐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</a:t>
            </a:r>
          </a:p>
          <a:p>
            <a:endParaRPr lang="en-US" altLang="ko-KR" sz="1200" b="0" dirty="0">
              <a:solidFill>
                <a:srgbClr val="CCCCCC"/>
              </a:solidFill>
              <a:effectLst/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2)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dbno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 높을수록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그 과정에서 적의 위치나 공격 방식을 파악할 수 있는 기회가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많아짐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</a:t>
            </a:r>
          </a:p>
          <a:p>
            <a:endParaRPr lang="en-US" altLang="ko-KR" sz="1200" dirty="0">
              <a:solidFill>
                <a:srgbClr val="CCCCCC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3) 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dbno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 높을수록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선수는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을 위한 전략을 세우고 실행할 수 있는 여유가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많아짐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F0CC7-3C73-392C-7A67-1DC299E29FBA}"/>
              </a:ext>
            </a:extLst>
          </p:cNvPr>
          <p:cNvSpPr txBox="1"/>
          <p:nvPr/>
        </p:nvSpPr>
        <p:spPr>
          <a:xfrm>
            <a:off x="-574193" y="3381776"/>
            <a:ext cx="51248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상관관계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통계적으로 </a:t>
            </a:r>
            <a:r>
              <a:rPr lang="ko-KR" altLang="en-US" sz="1600" dirty="0" err="1">
                <a:solidFill>
                  <a:srgbClr val="FFB60F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유의미</a:t>
            </a:r>
            <a:endParaRPr lang="en-US" altLang="ko-KR" sz="1600" dirty="0">
              <a:solidFill>
                <a:srgbClr val="FFB60F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algn="ctr"/>
            <a:r>
              <a:rPr lang="ko-KR" altLang="en-US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그렇다면 어떤 인과관계일까</a:t>
            </a:r>
            <a:r>
              <a:rPr lang="en-US" altLang="ko-KR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?(</a:t>
            </a:r>
            <a:r>
              <a:rPr lang="ko-KR" altLang="en-US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유추만</a:t>
            </a:r>
            <a:r>
              <a:rPr lang="en-US" altLang="ko-KR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..)</a:t>
            </a:r>
          </a:p>
          <a:p>
            <a:pPr algn="ctr"/>
            <a:endParaRPr lang="ko-KR" altLang="en-US" sz="1600" b="0" dirty="0">
              <a:solidFill>
                <a:schemeClr val="bg1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21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1D1FEA-8ACB-483C-95DB-85C31D766EDD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grpSp>
          <p:nvGrpSpPr>
            <p:cNvPr id="139" name="object 2">
              <a:extLst>
                <a:ext uri="{FF2B5EF4-FFF2-40B4-BE49-F238E27FC236}">
                  <a16:creationId xmlns:a16="http://schemas.microsoft.com/office/drawing/2014/main" id="{CC4B1343-9690-40FF-AC07-314EC6BF396C}"/>
                </a:ext>
              </a:extLst>
            </p:cNvPr>
            <p:cNvGrpSpPr/>
            <p:nvPr/>
          </p:nvGrpSpPr>
          <p:grpSpPr>
            <a:xfrm>
              <a:off x="0" y="961644"/>
              <a:ext cx="9906000" cy="5459095"/>
              <a:chOff x="0" y="961644"/>
              <a:chExt cx="9906000" cy="5459095"/>
            </a:xfrm>
          </p:grpSpPr>
          <p:pic>
            <p:nvPicPr>
              <p:cNvPr id="140" name="object 3">
                <a:extLst>
                  <a:ext uri="{FF2B5EF4-FFF2-40B4-BE49-F238E27FC236}">
                    <a16:creationId xmlns:a16="http://schemas.microsoft.com/office/drawing/2014/main" id="{391AC2F3-CD9B-4176-8F14-37A0A9BBD43F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961644"/>
                <a:ext cx="9906000" cy="5458798"/>
              </a:xfrm>
              <a:prstGeom prst="rect">
                <a:avLst/>
              </a:prstGeom>
            </p:spPr>
          </p:pic>
          <p:sp>
            <p:nvSpPr>
              <p:cNvPr id="141" name="object 4">
                <a:extLst>
                  <a:ext uri="{FF2B5EF4-FFF2-40B4-BE49-F238E27FC236}">
                    <a16:creationId xmlns:a16="http://schemas.microsoft.com/office/drawing/2014/main" id="{79EBAA54-AEE6-493A-B52C-7DC97AF24826}"/>
                  </a:ext>
                </a:extLst>
              </p:cNvPr>
              <p:cNvSpPr/>
              <p:nvPr/>
            </p:nvSpPr>
            <p:spPr>
              <a:xfrm>
                <a:off x="0" y="961644"/>
                <a:ext cx="9906000" cy="5459095"/>
              </a:xfrm>
              <a:custGeom>
                <a:avLst/>
                <a:gdLst/>
                <a:ahLst/>
                <a:cxnLst/>
                <a:rect l="l" t="t" r="r" b="b"/>
                <a:pathLst>
                  <a:path w="9906000" h="5459095">
                    <a:moveTo>
                      <a:pt x="9906000" y="0"/>
                    </a:moveTo>
                    <a:lnTo>
                      <a:pt x="0" y="0"/>
                    </a:lnTo>
                    <a:lnTo>
                      <a:pt x="0" y="5458968"/>
                    </a:lnTo>
                    <a:lnTo>
                      <a:pt x="9906000" y="5458968"/>
                    </a:lnTo>
                    <a:lnTo>
                      <a:pt x="9906000" y="0"/>
                    </a:lnTo>
                    <a:close/>
                  </a:path>
                </a:pathLst>
              </a:custGeom>
              <a:solidFill>
                <a:srgbClr val="000000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05531CA-9621-4999-825C-AEC82CA71D9B}"/>
                </a:ext>
              </a:extLst>
            </p:cNvPr>
            <p:cNvGrpSpPr/>
            <p:nvPr/>
          </p:nvGrpSpPr>
          <p:grpSpPr>
            <a:xfrm>
              <a:off x="609600" y="1648407"/>
              <a:ext cx="3619146" cy="3987962"/>
              <a:chOff x="881915" y="1648407"/>
              <a:chExt cx="3619146" cy="3987962"/>
            </a:xfrm>
          </p:grpSpPr>
          <p:pic>
            <p:nvPicPr>
              <p:cNvPr id="42" name="Google Shape;167;p20">
                <a:extLst>
                  <a:ext uri="{FF2B5EF4-FFF2-40B4-BE49-F238E27FC236}">
                    <a16:creationId xmlns:a16="http://schemas.microsoft.com/office/drawing/2014/main" id="{2568A1C0-C674-459B-900C-60FE69E4122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81915" y="2017223"/>
                <a:ext cx="3619146" cy="36191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168;p20">
                <a:extLst>
                  <a:ext uri="{FF2B5EF4-FFF2-40B4-BE49-F238E27FC236}">
                    <a16:creationId xmlns:a16="http://schemas.microsoft.com/office/drawing/2014/main" id="{D1672921-18AF-4194-883F-2B5C1F271453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850874" y="1648407"/>
                <a:ext cx="1883131" cy="18831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169;p20">
                <a:extLst>
                  <a:ext uri="{FF2B5EF4-FFF2-40B4-BE49-F238E27FC236}">
                    <a16:creationId xmlns:a16="http://schemas.microsoft.com/office/drawing/2014/main" id="{B79F21E1-61FD-4CD2-9479-8C4008A678D8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81915" y="2968719"/>
                <a:ext cx="1474119" cy="14741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196088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spc="125" dirty="0">
                <a:latin typeface="KRAFTON_Font" pitchFamily="2" charset="0"/>
              </a:rPr>
              <a:t>CONTENTS</a:t>
            </a:r>
            <a:endParaRPr sz="3200" dirty="0">
              <a:latin typeface="KRAFTON_Font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>
              <a:latin typeface="Malgun Gothic"/>
              <a:cs typeface="Malgun Gothic"/>
            </a:endParaRPr>
          </a:p>
        </p:txBody>
      </p:sp>
      <p:sp>
        <p:nvSpPr>
          <p:cNvPr id="47" name="Google Shape;100;p20">
            <a:extLst>
              <a:ext uri="{FF2B5EF4-FFF2-40B4-BE49-F238E27FC236}">
                <a16:creationId xmlns:a16="http://schemas.microsoft.com/office/drawing/2014/main" id="{0CBA4B5F-DD9E-4187-A966-F5C12CB1282B}"/>
              </a:ext>
            </a:extLst>
          </p:cNvPr>
          <p:cNvSpPr txBox="1"/>
          <p:nvPr/>
        </p:nvSpPr>
        <p:spPr>
          <a:xfrm>
            <a:off x="476221" y="1181263"/>
            <a:ext cx="7054125" cy="29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94" rIns="0" bIns="0" anchor="t" anchorCtr="0">
            <a:spAutoFit/>
          </a:bodyPr>
          <a:lstStyle/>
          <a:p>
            <a:pPr marL="13758"/>
            <a:r>
              <a:rPr lang="en-US" altLang="ko" sz="1842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DANAWA e-sports</a:t>
            </a:r>
            <a:r>
              <a:rPr lang="ko" altLang="en-US" sz="1842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가 치킨을 차지한 비결 </a:t>
            </a:r>
            <a:endParaRPr sz="1192" b="1" dirty="0">
              <a:solidFill>
                <a:srgbClr val="FFB60F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4" name="Google Shape;134;p20">
            <a:extLst>
              <a:ext uri="{FF2B5EF4-FFF2-40B4-BE49-F238E27FC236}">
                <a16:creationId xmlns:a16="http://schemas.microsoft.com/office/drawing/2014/main" id="{86A07DB7-9D2A-44B7-9843-6938441D3F35}"/>
              </a:ext>
            </a:extLst>
          </p:cNvPr>
          <p:cNvGrpSpPr/>
          <p:nvPr/>
        </p:nvGrpSpPr>
        <p:grpSpPr>
          <a:xfrm>
            <a:off x="4429060" y="3657600"/>
            <a:ext cx="4790087" cy="290994"/>
            <a:chOff x="4379420" y="3074880"/>
            <a:chExt cx="4421619" cy="268610"/>
          </a:xfrm>
        </p:grpSpPr>
        <p:grpSp>
          <p:nvGrpSpPr>
            <p:cNvPr id="77" name="Google Shape;135;p20">
              <a:extLst>
                <a:ext uri="{FF2B5EF4-FFF2-40B4-BE49-F238E27FC236}">
                  <a16:creationId xmlns:a16="http://schemas.microsoft.com/office/drawing/2014/main" id="{3DDC913F-6810-421D-9125-42611AF9C7DA}"/>
                </a:ext>
              </a:extLst>
            </p:cNvPr>
            <p:cNvGrpSpPr/>
            <p:nvPr/>
          </p:nvGrpSpPr>
          <p:grpSpPr>
            <a:xfrm>
              <a:off x="4379420" y="3074886"/>
              <a:ext cx="285121" cy="268604"/>
              <a:chOff x="95716" y="1503042"/>
              <a:chExt cx="4242868" cy="268604"/>
            </a:xfrm>
          </p:grpSpPr>
          <p:grpSp>
            <p:nvGrpSpPr>
              <p:cNvPr id="83" name="Google Shape;136;p20">
                <a:extLst>
                  <a:ext uri="{FF2B5EF4-FFF2-40B4-BE49-F238E27FC236}">
                    <a16:creationId xmlns:a16="http://schemas.microsoft.com/office/drawing/2014/main" id="{5DD5F21F-7416-4C56-9073-C0DC47079093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85" name="Google Shape;137;p20">
                  <a:extLst>
                    <a:ext uri="{FF2B5EF4-FFF2-40B4-BE49-F238E27FC236}">
                      <a16:creationId xmlns:a16="http://schemas.microsoft.com/office/drawing/2014/main" id="{E740F636-BD4C-44E0-AC27-CA77AB7FB74F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Google Shape;138;p20">
                  <a:extLst>
                    <a:ext uri="{FF2B5EF4-FFF2-40B4-BE49-F238E27FC236}">
                      <a16:creationId xmlns:a16="http://schemas.microsoft.com/office/drawing/2014/main" id="{8A3BE8FB-6DDB-457B-8A5A-E5B93F4B5934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4" name="Google Shape;139;p20">
                <a:extLst>
                  <a:ext uri="{FF2B5EF4-FFF2-40B4-BE49-F238E27FC236}">
                    <a16:creationId xmlns:a16="http://schemas.microsoft.com/office/drawing/2014/main" id="{E6D6226A-7D77-4EB3-901D-5544CD095E8D}"/>
                  </a:ext>
                </a:extLst>
              </p:cNvPr>
              <p:cNvSpPr txBox="1"/>
              <p:nvPr/>
            </p:nvSpPr>
            <p:spPr>
              <a:xfrm>
                <a:off x="95716" y="1539375"/>
                <a:ext cx="36999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normAutofit/>
              </a:bodyPr>
              <a:lstStyle/>
              <a:p>
                <a:r>
                  <a:rPr lang="ko" altLang="en-US" sz="1083" b="1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</a:t>
                </a:r>
                <a:r>
                  <a:rPr lang="en-US" altLang="ko-KR" sz="1300" b="1" dirty="0">
                    <a:solidFill>
                      <a:srgbClr val="FFB60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r>
                  <a:rPr lang="ko" altLang="en-US" sz="1083" b="1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1083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8" name="Google Shape;140;p20">
              <a:extLst>
                <a:ext uri="{FF2B5EF4-FFF2-40B4-BE49-F238E27FC236}">
                  <a16:creationId xmlns:a16="http://schemas.microsoft.com/office/drawing/2014/main" id="{F1FCA22C-2F7E-4DF8-B009-FC29099E83E2}"/>
                </a:ext>
              </a:extLst>
            </p:cNvPr>
            <p:cNvGrpSpPr/>
            <p:nvPr/>
          </p:nvGrpSpPr>
          <p:grpSpPr>
            <a:xfrm>
              <a:off x="4764756" y="3074880"/>
              <a:ext cx="4036283" cy="268604"/>
              <a:chOff x="350293" y="1503042"/>
              <a:chExt cx="4036283" cy="268604"/>
            </a:xfrm>
          </p:grpSpPr>
          <p:grpSp>
            <p:nvGrpSpPr>
              <p:cNvPr id="79" name="Google Shape;141;p20">
                <a:extLst>
                  <a:ext uri="{FF2B5EF4-FFF2-40B4-BE49-F238E27FC236}">
                    <a16:creationId xmlns:a16="http://schemas.microsoft.com/office/drawing/2014/main" id="{86CE287F-CE1C-4828-8607-18E4F12E290E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81" name="Google Shape;142;p20">
                  <a:extLst>
                    <a:ext uri="{FF2B5EF4-FFF2-40B4-BE49-F238E27FC236}">
                      <a16:creationId xmlns:a16="http://schemas.microsoft.com/office/drawing/2014/main" id="{FE129429-0124-4099-B160-095C74DF7FC2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Google Shape;143;p20">
                  <a:extLst>
                    <a:ext uri="{FF2B5EF4-FFF2-40B4-BE49-F238E27FC236}">
                      <a16:creationId xmlns:a16="http://schemas.microsoft.com/office/drawing/2014/main" id="{53CA6C74-55D4-4E16-B174-9A594E2F9DDB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0" name="Google Shape;144;p20">
                <a:extLst>
                  <a:ext uri="{FF2B5EF4-FFF2-40B4-BE49-F238E27FC236}">
                    <a16:creationId xmlns:a16="http://schemas.microsoft.com/office/drawing/2014/main" id="{C15480A4-92FF-4243-94B4-BF442D6A8ECE}"/>
                  </a:ext>
                </a:extLst>
              </p:cNvPr>
              <p:cNvSpPr txBox="1"/>
              <p:nvPr/>
            </p:nvSpPr>
            <p:spPr>
              <a:xfrm>
                <a:off x="686676" y="1554650"/>
                <a:ext cx="3699900" cy="167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spAutoFit/>
              </a:bodyPr>
              <a:lstStyle/>
              <a:p>
                <a:pPr marL="13758"/>
                <a:r>
                  <a:rPr lang="en-US" altLang="ko-KR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Roboto"/>
                    <a:sym typeface="Roboto"/>
                  </a:rPr>
                  <a:t>DANAWA e-sports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Roboto"/>
                    <a:sym typeface="Roboto"/>
                  </a:rPr>
                  <a:t>의 전략적 이동</a:t>
                </a:r>
                <a:endParaRPr sz="1083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55" name="Google Shape;145;p20">
            <a:extLst>
              <a:ext uri="{FF2B5EF4-FFF2-40B4-BE49-F238E27FC236}">
                <a16:creationId xmlns:a16="http://schemas.microsoft.com/office/drawing/2014/main" id="{5BF4476B-6BE1-4310-8766-CDEDCD710CE9}"/>
              </a:ext>
            </a:extLst>
          </p:cNvPr>
          <p:cNvGrpSpPr/>
          <p:nvPr/>
        </p:nvGrpSpPr>
        <p:grpSpPr>
          <a:xfrm>
            <a:off x="4429060" y="4048521"/>
            <a:ext cx="4790087" cy="290994"/>
            <a:chOff x="4379420" y="3074880"/>
            <a:chExt cx="4421619" cy="268610"/>
          </a:xfrm>
        </p:grpSpPr>
        <p:grpSp>
          <p:nvGrpSpPr>
            <p:cNvPr id="67" name="Google Shape;146;p20">
              <a:extLst>
                <a:ext uri="{FF2B5EF4-FFF2-40B4-BE49-F238E27FC236}">
                  <a16:creationId xmlns:a16="http://schemas.microsoft.com/office/drawing/2014/main" id="{23B5D970-4DF3-4F1F-9DBE-2175A7688F8A}"/>
                </a:ext>
              </a:extLst>
            </p:cNvPr>
            <p:cNvGrpSpPr/>
            <p:nvPr/>
          </p:nvGrpSpPr>
          <p:grpSpPr>
            <a:xfrm>
              <a:off x="4379420" y="3074886"/>
              <a:ext cx="285121" cy="268604"/>
              <a:chOff x="95716" y="1503042"/>
              <a:chExt cx="4242868" cy="268604"/>
            </a:xfrm>
          </p:grpSpPr>
          <p:grpSp>
            <p:nvGrpSpPr>
              <p:cNvPr id="73" name="Google Shape;147;p20">
                <a:extLst>
                  <a:ext uri="{FF2B5EF4-FFF2-40B4-BE49-F238E27FC236}">
                    <a16:creationId xmlns:a16="http://schemas.microsoft.com/office/drawing/2014/main" id="{E5658A04-2D0A-496E-8405-D4CA4EAC0659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75" name="Google Shape;148;p20">
                  <a:extLst>
                    <a:ext uri="{FF2B5EF4-FFF2-40B4-BE49-F238E27FC236}">
                      <a16:creationId xmlns:a16="http://schemas.microsoft.com/office/drawing/2014/main" id="{8C13B784-B830-402F-8C05-A5EAE913207B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Google Shape;149;p20">
                  <a:extLst>
                    <a:ext uri="{FF2B5EF4-FFF2-40B4-BE49-F238E27FC236}">
                      <a16:creationId xmlns:a16="http://schemas.microsoft.com/office/drawing/2014/main" id="{9685E528-96BD-46F3-BEEF-DEFD83E8F860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4" name="Google Shape;150;p20">
                <a:extLst>
                  <a:ext uri="{FF2B5EF4-FFF2-40B4-BE49-F238E27FC236}">
                    <a16:creationId xmlns:a16="http://schemas.microsoft.com/office/drawing/2014/main" id="{6A523E55-57F3-4609-9E22-914C929C8509}"/>
                  </a:ext>
                </a:extLst>
              </p:cNvPr>
              <p:cNvSpPr txBox="1"/>
              <p:nvPr/>
            </p:nvSpPr>
            <p:spPr>
              <a:xfrm>
                <a:off x="95716" y="1539375"/>
                <a:ext cx="36999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normAutofit/>
              </a:bodyPr>
              <a:lstStyle/>
              <a:p>
                <a:r>
                  <a:rPr lang="ko" altLang="en-US" sz="1083" b="1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</a:t>
                </a:r>
                <a:r>
                  <a:rPr lang="en-US" altLang="ko-KR" sz="1300" b="1" dirty="0">
                    <a:solidFill>
                      <a:srgbClr val="FFB60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5</a:t>
                </a:r>
                <a:r>
                  <a:rPr lang="ko" altLang="en-US" sz="1083" b="1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1083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8" name="Google Shape;151;p20">
              <a:extLst>
                <a:ext uri="{FF2B5EF4-FFF2-40B4-BE49-F238E27FC236}">
                  <a16:creationId xmlns:a16="http://schemas.microsoft.com/office/drawing/2014/main" id="{E2B168BE-776C-40C7-B968-7AC47DE04477}"/>
                </a:ext>
              </a:extLst>
            </p:cNvPr>
            <p:cNvGrpSpPr/>
            <p:nvPr/>
          </p:nvGrpSpPr>
          <p:grpSpPr>
            <a:xfrm>
              <a:off x="4764756" y="3074880"/>
              <a:ext cx="4036283" cy="268604"/>
              <a:chOff x="350293" y="1503042"/>
              <a:chExt cx="4036283" cy="268604"/>
            </a:xfrm>
          </p:grpSpPr>
          <p:grpSp>
            <p:nvGrpSpPr>
              <p:cNvPr id="69" name="Google Shape;152;p20">
                <a:extLst>
                  <a:ext uri="{FF2B5EF4-FFF2-40B4-BE49-F238E27FC236}">
                    <a16:creationId xmlns:a16="http://schemas.microsoft.com/office/drawing/2014/main" id="{65A8145F-C911-4C0F-9569-53832654B9A6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71" name="Google Shape;153;p20">
                  <a:extLst>
                    <a:ext uri="{FF2B5EF4-FFF2-40B4-BE49-F238E27FC236}">
                      <a16:creationId xmlns:a16="http://schemas.microsoft.com/office/drawing/2014/main" id="{65722E98-2975-481F-B8E9-6FD12B40FA29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Google Shape;154;p20">
                  <a:extLst>
                    <a:ext uri="{FF2B5EF4-FFF2-40B4-BE49-F238E27FC236}">
                      <a16:creationId xmlns:a16="http://schemas.microsoft.com/office/drawing/2014/main" id="{B7AC2172-DB37-411A-9D14-1D985480C46C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0" name="Google Shape;155;p20">
                <a:extLst>
                  <a:ext uri="{FF2B5EF4-FFF2-40B4-BE49-F238E27FC236}">
                    <a16:creationId xmlns:a16="http://schemas.microsoft.com/office/drawing/2014/main" id="{D7FC7991-9511-49B8-8481-FE57B1D395FF}"/>
                  </a:ext>
                </a:extLst>
              </p:cNvPr>
              <p:cNvSpPr txBox="1"/>
              <p:nvPr/>
            </p:nvSpPr>
            <p:spPr>
              <a:xfrm>
                <a:off x="686676" y="1554650"/>
                <a:ext cx="3699900" cy="167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spAutoFit/>
              </a:bodyPr>
              <a:lstStyle/>
              <a:p>
                <a:pPr marL="13758"/>
                <a:r>
                  <a:rPr lang="en-US" altLang="ko-KR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Roboto"/>
                    <a:sym typeface="Roboto"/>
                  </a:rPr>
                  <a:t>DANAWA e-sports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Roboto"/>
                    <a:sym typeface="Roboto"/>
                  </a:rPr>
                  <a:t>의 총기사용 전략</a:t>
                </a:r>
                <a:endParaRPr sz="1083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56" name="Google Shape;156;p20">
            <a:extLst>
              <a:ext uri="{FF2B5EF4-FFF2-40B4-BE49-F238E27FC236}">
                <a16:creationId xmlns:a16="http://schemas.microsoft.com/office/drawing/2014/main" id="{2EC21191-BC98-4C52-AE3F-322D64B8DA24}"/>
              </a:ext>
            </a:extLst>
          </p:cNvPr>
          <p:cNvGrpSpPr/>
          <p:nvPr/>
        </p:nvGrpSpPr>
        <p:grpSpPr>
          <a:xfrm>
            <a:off x="4429060" y="4477940"/>
            <a:ext cx="4790087" cy="290994"/>
            <a:chOff x="4379420" y="3074880"/>
            <a:chExt cx="4421619" cy="268610"/>
          </a:xfrm>
        </p:grpSpPr>
        <p:grpSp>
          <p:nvGrpSpPr>
            <p:cNvPr id="57" name="Google Shape;157;p20">
              <a:extLst>
                <a:ext uri="{FF2B5EF4-FFF2-40B4-BE49-F238E27FC236}">
                  <a16:creationId xmlns:a16="http://schemas.microsoft.com/office/drawing/2014/main" id="{A1CF7919-6B8A-4E88-9EA0-AA5AB6832FCF}"/>
                </a:ext>
              </a:extLst>
            </p:cNvPr>
            <p:cNvGrpSpPr/>
            <p:nvPr/>
          </p:nvGrpSpPr>
          <p:grpSpPr>
            <a:xfrm>
              <a:off x="4379420" y="3074886"/>
              <a:ext cx="285121" cy="268604"/>
              <a:chOff x="95716" y="1503042"/>
              <a:chExt cx="4242868" cy="268604"/>
            </a:xfrm>
          </p:grpSpPr>
          <p:grpSp>
            <p:nvGrpSpPr>
              <p:cNvPr id="63" name="Google Shape;158;p20">
                <a:extLst>
                  <a:ext uri="{FF2B5EF4-FFF2-40B4-BE49-F238E27FC236}">
                    <a16:creationId xmlns:a16="http://schemas.microsoft.com/office/drawing/2014/main" id="{E23037F5-0802-4D98-923A-B7C3D598AC70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65" name="Google Shape;159;p20">
                  <a:extLst>
                    <a:ext uri="{FF2B5EF4-FFF2-40B4-BE49-F238E27FC236}">
                      <a16:creationId xmlns:a16="http://schemas.microsoft.com/office/drawing/2014/main" id="{FA207D3C-7890-42CB-BB81-E830A16AAD1D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Google Shape;160;p20">
                  <a:extLst>
                    <a:ext uri="{FF2B5EF4-FFF2-40B4-BE49-F238E27FC236}">
                      <a16:creationId xmlns:a16="http://schemas.microsoft.com/office/drawing/2014/main" id="{A8F91469-225D-40E2-A565-70321EBE8D7A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4" name="Google Shape;161;p20">
                <a:extLst>
                  <a:ext uri="{FF2B5EF4-FFF2-40B4-BE49-F238E27FC236}">
                    <a16:creationId xmlns:a16="http://schemas.microsoft.com/office/drawing/2014/main" id="{ECD150A4-D584-43A9-B810-A70105C05538}"/>
                  </a:ext>
                </a:extLst>
              </p:cNvPr>
              <p:cNvSpPr txBox="1"/>
              <p:nvPr/>
            </p:nvSpPr>
            <p:spPr>
              <a:xfrm>
                <a:off x="95716" y="1539375"/>
                <a:ext cx="36999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normAutofit/>
              </a:bodyPr>
              <a:lstStyle/>
              <a:p>
                <a:r>
                  <a:rPr lang="ko" altLang="en-US" sz="1083" b="1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</a:t>
                </a:r>
                <a:r>
                  <a:rPr lang="en-US" altLang="ko-KR" sz="1300" b="1" dirty="0">
                    <a:solidFill>
                      <a:srgbClr val="FFB60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6</a:t>
                </a:r>
                <a:r>
                  <a:rPr lang="ko" altLang="en-US" sz="1083" b="1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1083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8" name="Google Shape;162;p20">
              <a:extLst>
                <a:ext uri="{FF2B5EF4-FFF2-40B4-BE49-F238E27FC236}">
                  <a16:creationId xmlns:a16="http://schemas.microsoft.com/office/drawing/2014/main" id="{ADA62639-8D1A-4D2B-8066-BD7A6701C385}"/>
                </a:ext>
              </a:extLst>
            </p:cNvPr>
            <p:cNvGrpSpPr/>
            <p:nvPr/>
          </p:nvGrpSpPr>
          <p:grpSpPr>
            <a:xfrm>
              <a:off x="4764756" y="3074880"/>
              <a:ext cx="4036283" cy="268604"/>
              <a:chOff x="350293" y="1503042"/>
              <a:chExt cx="4036283" cy="268604"/>
            </a:xfrm>
          </p:grpSpPr>
          <p:grpSp>
            <p:nvGrpSpPr>
              <p:cNvPr id="59" name="Google Shape;163;p20">
                <a:extLst>
                  <a:ext uri="{FF2B5EF4-FFF2-40B4-BE49-F238E27FC236}">
                    <a16:creationId xmlns:a16="http://schemas.microsoft.com/office/drawing/2014/main" id="{5A662711-7973-4F04-A6B6-CAA2966DB84E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61" name="Google Shape;164;p20">
                  <a:extLst>
                    <a:ext uri="{FF2B5EF4-FFF2-40B4-BE49-F238E27FC236}">
                      <a16:creationId xmlns:a16="http://schemas.microsoft.com/office/drawing/2014/main" id="{FB8B2393-AC6F-4BB4-8FB9-A32C0B89564E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Google Shape;165;p20">
                  <a:extLst>
                    <a:ext uri="{FF2B5EF4-FFF2-40B4-BE49-F238E27FC236}">
                      <a16:creationId xmlns:a16="http://schemas.microsoft.com/office/drawing/2014/main" id="{494F22A5-0642-46AE-9141-D7D468B48D98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0" name="Google Shape;166;p20">
                <a:extLst>
                  <a:ext uri="{FF2B5EF4-FFF2-40B4-BE49-F238E27FC236}">
                    <a16:creationId xmlns:a16="http://schemas.microsoft.com/office/drawing/2014/main" id="{ABA60EB1-ED7F-40B2-9945-2EFF9A0488DC}"/>
                  </a:ext>
                </a:extLst>
              </p:cNvPr>
              <p:cNvSpPr txBox="1"/>
              <p:nvPr/>
            </p:nvSpPr>
            <p:spPr>
              <a:xfrm>
                <a:off x="686676" y="1554653"/>
                <a:ext cx="3699900" cy="167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spAutoFit/>
              </a:bodyPr>
              <a:lstStyle/>
              <a:p>
                <a:pPr marL="13758"/>
                <a:r>
                  <a:rPr lang="en-US" altLang="ko-KR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Roboto"/>
                    <a:sym typeface="Roboto"/>
                  </a:rPr>
                  <a:t>DANAWA e-sports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Roboto"/>
                    <a:sym typeface="Roboto"/>
                  </a:rPr>
                  <a:t>의 승리비결</a:t>
                </a:r>
                <a:endParaRPr sz="1083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8D30F3-FC79-4AD1-9F6B-FD7B2EA4CA52}"/>
              </a:ext>
            </a:extLst>
          </p:cNvPr>
          <p:cNvGrpSpPr/>
          <p:nvPr/>
        </p:nvGrpSpPr>
        <p:grpSpPr>
          <a:xfrm>
            <a:off x="4419600" y="2528402"/>
            <a:ext cx="4799548" cy="1052998"/>
            <a:chOff x="4419600" y="2396012"/>
            <a:chExt cx="4799548" cy="1052998"/>
          </a:xfrm>
        </p:grpSpPr>
        <p:grpSp>
          <p:nvGrpSpPr>
            <p:cNvPr id="48" name="Google Shape;101;p20">
              <a:extLst>
                <a:ext uri="{FF2B5EF4-FFF2-40B4-BE49-F238E27FC236}">
                  <a16:creationId xmlns:a16="http://schemas.microsoft.com/office/drawing/2014/main" id="{B2AC83E1-CF0F-4A6D-866C-78AA766E7F92}"/>
                </a:ext>
              </a:extLst>
            </p:cNvPr>
            <p:cNvGrpSpPr/>
            <p:nvPr/>
          </p:nvGrpSpPr>
          <p:grpSpPr>
            <a:xfrm>
              <a:off x="4846508" y="2752713"/>
              <a:ext cx="4372640" cy="290988"/>
              <a:chOff x="350293" y="1503042"/>
              <a:chExt cx="4036283" cy="268604"/>
            </a:xfrm>
          </p:grpSpPr>
          <p:grpSp>
            <p:nvGrpSpPr>
              <p:cNvPr id="107" name="Google Shape;102;p20">
                <a:extLst>
                  <a:ext uri="{FF2B5EF4-FFF2-40B4-BE49-F238E27FC236}">
                    <a16:creationId xmlns:a16="http://schemas.microsoft.com/office/drawing/2014/main" id="{991924B6-AE0A-494B-9057-EB07393230BD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109" name="Google Shape;103;p20">
                  <a:extLst>
                    <a:ext uri="{FF2B5EF4-FFF2-40B4-BE49-F238E27FC236}">
                      <a16:creationId xmlns:a16="http://schemas.microsoft.com/office/drawing/2014/main" id="{20964363-2924-4EDC-B962-3BDBFB44CA64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Google Shape;104;p20">
                  <a:extLst>
                    <a:ext uri="{FF2B5EF4-FFF2-40B4-BE49-F238E27FC236}">
                      <a16:creationId xmlns:a16="http://schemas.microsoft.com/office/drawing/2014/main" id="{2D87E52C-6451-4C02-9D3A-8FBCE8155CA8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8" name="Google Shape;105;p20">
                <a:extLst>
                  <a:ext uri="{FF2B5EF4-FFF2-40B4-BE49-F238E27FC236}">
                    <a16:creationId xmlns:a16="http://schemas.microsoft.com/office/drawing/2014/main" id="{E76C02B3-188D-4F3F-99FD-FF7995FA25C8}"/>
                  </a:ext>
                </a:extLst>
              </p:cNvPr>
              <p:cNvSpPr txBox="1"/>
              <p:nvPr/>
            </p:nvSpPr>
            <p:spPr>
              <a:xfrm>
                <a:off x="686676" y="1564597"/>
                <a:ext cx="3699900" cy="167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spAutoFit/>
              </a:bodyPr>
              <a:lstStyle/>
              <a:p>
                <a:pPr marL="13758"/>
                <a:r>
                  <a:rPr lang="ko-KR" altLang="en-US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Roboto"/>
                    <a:sym typeface="Roboto"/>
                  </a:rPr>
                  <a:t>데이터 </a:t>
                </a:r>
                <a:r>
                  <a:rPr lang="ko-KR" altLang="en-US" sz="1100" b="1" dirty="0" err="1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Roboto"/>
                    <a:sym typeface="Roboto"/>
                  </a:rPr>
                  <a:t>전처리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Roboto"/>
                    <a:sym typeface="Roboto"/>
                  </a:rPr>
                  <a:t> 및 변수 추출</a:t>
                </a:r>
                <a:endParaRPr sz="1083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9" name="Google Shape;109;p20">
              <a:extLst>
                <a:ext uri="{FF2B5EF4-FFF2-40B4-BE49-F238E27FC236}">
                  <a16:creationId xmlns:a16="http://schemas.microsoft.com/office/drawing/2014/main" id="{F4F6B0FF-73F0-4B31-A326-8AA570BC4532}"/>
                </a:ext>
              </a:extLst>
            </p:cNvPr>
            <p:cNvGrpSpPr/>
            <p:nvPr/>
          </p:nvGrpSpPr>
          <p:grpSpPr>
            <a:xfrm>
              <a:off x="4429060" y="2752720"/>
              <a:ext cx="308881" cy="290988"/>
              <a:chOff x="95716" y="1503042"/>
              <a:chExt cx="4242868" cy="268604"/>
            </a:xfrm>
          </p:grpSpPr>
          <p:grpSp>
            <p:nvGrpSpPr>
              <p:cNvPr id="103" name="Google Shape;110;p20">
                <a:extLst>
                  <a:ext uri="{FF2B5EF4-FFF2-40B4-BE49-F238E27FC236}">
                    <a16:creationId xmlns:a16="http://schemas.microsoft.com/office/drawing/2014/main" id="{391A17CA-484F-49ED-9E30-72CA12E39869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105" name="Google Shape;111;p20">
                  <a:extLst>
                    <a:ext uri="{FF2B5EF4-FFF2-40B4-BE49-F238E27FC236}">
                      <a16:creationId xmlns:a16="http://schemas.microsoft.com/office/drawing/2014/main" id="{9D3C299E-DF63-48BF-B25F-6A6125195E4E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106" name="Google Shape;112;p20">
                  <a:extLst>
                    <a:ext uri="{FF2B5EF4-FFF2-40B4-BE49-F238E27FC236}">
                      <a16:creationId xmlns:a16="http://schemas.microsoft.com/office/drawing/2014/main" id="{0DC65754-69D7-43C0-9576-874BE888EE6B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rgbClr val="FFC000"/>
                    </a:solidFill>
                  </a:endParaRPr>
                </a:p>
              </p:txBody>
            </p:sp>
          </p:grpSp>
          <p:sp>
            <p:nvSpPr>
              <p:cNvPr id="104" name="Google Shape;113;p20">
                <a:extLst>
                  <a:ext uri="{FF2B5EF4-FFF2-40B4-BE49-F238E27FC236}">
                    <a16:creationId xmlns:a16="http://schemas.microsoft.com/office/drawing/2014/main" id="{3C3B7051-F046-46B7-9043-E2C4F2FA8419}"/>
                  </a:ext>
                </a:extLst>
              </p:cNvPr>
              <p:cNvSpPr txBox="1"/>
              <p:nvPr/>
            </p:nvSpPr>
            <p:spPr>
              <a:xfrm>
                <a:off x="95716" y="1539375"/>
                <a:ext cx="36999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normAutofit/>
              </a:bodyPr>
              <a:lstStyle/>
              <a:p>
                <a:r>
                  <a:rPr lang="ko" altLang="en-US" sz="1083" b="1" dirty="0">
                    <a:solidFill>
                      <a:srgbClr val="FFC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</a:t>
                </a:r>
                <a:r>
                  <a:rPr lang="en-US" altLang="ko" sz="1300" b="1" dirty="0">
                    <a:solidFill>
                      <a:srgbClr val="FFC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r>
                  <a:rPr lang="ko" altLang="en-US" sz="1083" b="1" dirty="0">
                    <a:solidFill>
                      <a:srgbClr val="FFC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1083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0" name="Google Shape;114;p20">
              <a:extLst>
                <a:ext uri="{FF2B5EF4-FFF2-40B4-BE49-F238E27FC236}">
                  <a16:creationId xmlns:a16="http://schemas.microsoft.com/office/drawing/2014/main" id="{6B3B9BB3-9C6A-48F2-8D66-C91B834F2AA8}"/>
                </a:ext>
              </a:extLst>
            </p:cNvPr>
            <p:cNvGrpSpPr/>
            <p:nvPr/>
          </p:nvGrpSpPr>
          <p:grpSpPr>
            <a:xfrm>
              <a:off x="4846508" y="3158015"/>
              <a:ext cx="4372640" cy="290988"/>
              <a:chOff x="350293" y="1503042"/>
              <a:chExt cx="4036283" cy="268604"/>
            </a:xfrm>
          </p:grpSpPr>
          <p:grpSp>
            <p:nvGrpSpPr>
              <p:cNvPr id="99" name="Google Shape;115;p20">
                <a:extLst>
                  <a:ext uri="{FF2B5EF4-FFF2-40B4-BE49-F238E27FC236}">
                    <a16:creationId xmlns:a16="http://schemas.microsoft.com/office/drawing/2014/main" id="{CADB4C95-BC9A-4274-B4C0-FDF45AF1718E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101" name="Google Shape;116;p20">
                  <a:extLst>
                    <a:ext uri="{FF2B5EF4-FFF2-40B4-BE49-F238E27FC236}">
                      <a16:creationId xmlns:a16="http://schemas.microsoft.com/office/drawing/2014/main" id="{98D6517B-9E55-43A4-A370-2929D843200B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Google Shape;117;p20">
                  <a:extLst>
                    <a:ext uri="{FF2B5EF4-FFF2-40B4-BE49-F238E27FC236}">
                      <a16:creationId xmlns:a16="http://schemas.microsoft.com/office/drawing/2014/main" id="{97260796-5E97-462A-83E9-8F40DD2E8178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0" name="Google Shape;118;p20">
                <a:extLst>
                  <a:ext uri="{FF2B5EF4-FFF2-40B4-BE49-F238E27FC236}">
                    <a16:creationId xmlns:a16="http://schemas.microsoft.com/office/drawing/2014/main" id="{88480729-B404-4F17-817C-76B0ECAA1889}"/>
                  </a:ext>
                </a:extLst>
              </p:cNvPr>
              <p:cNvSpPr txBox="1"/>
              <p:nvPr/>
            </p:nvSpPr>
            <p:spPr>
              <a:xfrm>
                <a:off x="686676" y="1542167"/>
                <a:ext cx="3699900" cy="167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spAutoFit/>
              </a:bodyPr>
              <a:lstStyle/>
              <a:p>
                <a:pPr marL="13758"/>
                <a:r>
                  <a:rPr lang="en-US" altLang="ko-KR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Malgun Gothic"/>
                    <a:sym typeface="Malgun Gothic"/>
                  </a:rPr>
                  <a:t>DANAWA e-sports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210 국민체조OTF Bold" panose="02020503020101020101" pitchFamily="18" charset="-127"/>
                    <a:ea typeface="210 국민체조OTF Bold" panose="02020503020101020101" pitchFamily="18" charset="-127"/>
                    <a:cs typeface="Malgun Gothic"/>
                    <a:sym typeface="Malgun Gothic"/>
                  </a:rPr>
                  <a:t>의 승리 요인 분석 </a:t>
                </a:r>
                <a:endParaRPr sz="11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1" name="Google Shape;119;p20">
              <a:extLst>
                <a:ext uri="{FF2B5EF4-FFF2-40B4-BE49-F238E27FC236}">
                  <a16:creationId xmlns:a16="http://schemas.microsoft.com/office/drawing/2014/main" id="{BAF2BF7E-A9CF-46B7-9EB3-E11DD4456D1F}"/>
                </a:ext>
              </a:extLst>
            </p:cNvPr>
            <p:cNvGrpSpPr/>
            <p:nvPr/>
          </p:nvGrpSpPr>
          <p:grpSpPr>
            <a:xfrm>
              <a:off x="4429060" y="3158022"/>
              <a:ext cx="308881" cy="290988"/>
              <a:chOff x="95716" y="1503042"/>
              <a:chExt cx="4242868" cy="268604"/>
            </a:xfrm>
          </p:grpSpPr>
          <p:grpSp>
            <p:nvGrpSpPr>
              <p:cNvPr id="95" name="Google Shape;120;p20">
                <a:extLst>
                  <a:ext uri="{FF2B5EF4-FFF2-40B4-BE49-F238E27FC236}">
                    <a16:creationId xmlns:a16="http://schemas.microsoft.com/office/drawing/2014/main" id="{95A2215F-4DA5-4041-BD3F-5BCF017D6D90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97" name="Google Shape;121;p20">
                  <a:extLst>
                    <a:ext uri="{FF2B5EF4-FFF2-40B4-BE49-F238E27FC236}">
                      <a16:creationId xmlns:a16="http://schemas.microsoft.com/office/drawing/2014/main" id="{7D8099F0-FD7F-415A-A1D0-7CADE056B898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98" name="Google Shape;122;p20">
                  <a:extLst>
                    <a:ext uri="{FF2B5EF4-FFF2-40B4-BE49-F238E27FC236}">
                      <a16:creationId xmlns:a16="http://schemas.microsoft.com/office/drawing/2014/main" id="{2D79F900-A986-4989-8299-E890584144FD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rgbClr val="FFC000"/>
                    </a:solidFill>
                  </a:endParaRPr>
                </a:p>
              </p:txBody>
            </p:sp>
          </p:grpSp>
          <p:sp>
            <p:nvSpPr>
              <p:cNvPr id="96" name="Google Shape;123;p20">
                <a:extLst>
                  <a:ext uri="{FF2B5EF4-FFF2-40B4-BE49-F238E27FC236}">
                    <a16:creationId xmlns:a16="http://schemas.microsoft.com/office/drawing/2014/main" id="{35AF379C-D643-4F0B-95CB-09F96A437F37}"/>
                  </a:ext>
                </a:extLst>
              </p:cNvPr>
              <p:cNvSpPr txBox="1"/>
              <p:nvPr/>
            </p:nvSpPr>
            <p:spPr>
              <a:xfrm>
                <a:off x="95716" y="1539375"/>
                <a:ext cx="36999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normAutofit/>
              </a:bodyPr>
              <a:lstStyle/>
              <a:p>
                <a:r>
                  <a:rPr lang="ko" altLang="en-US" sz="1083" b="1" dirty="0">
                    <a:solidFill>
                      <a:srgbClr val="FFC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</a:t>
                </a:r>
                <a:r>
                  <a:rPr lang="en-US" altLang="ko" sz="1300" b="1" dirty="0">
                    <a:solidFill>
                      <a:srgbClr val="FFC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r>
                  <a:rPr lang="ko" altLang="en-US" sz="1083" b="1" dirty="0">
                    <a:solidFill>
                      <a:srgbClr val="FFC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1083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35" name="Google Shape;102;p20">
              <a:extLst>
                <a:ext uri="{FF2B5EF4-FFF2-40B4-BE49-F238E27FC236}">
                  <a16:creationId xmlns:a16="http://schemas.microsoft.com/office/drawing/2014/main" id="{1269657E-0699-44E7-93D8-107C02D9C2B7}"/>
                </a:ext>
              </a:extLst>
            </p:cNvPr>
            <p:cNvGrpSpPr/>
            <p:nvPr/>
          </p:nvGrpSpPr>
          <p:grpSpPr>
            <a:xfrm>
              <a:off x="4837048" y="2396012"/>
              <a:ext cx="4320648" cy="290988"/>
              <a:chOff x="379475" y="2004056"/>
              <a:chExt cx="4320540" cy="358139"/>
            </a:xfrm>
          </p:grpSpPr>
          <p:sp>
            <p:nvSpPr>
              <p:cNvPr id="137" name="Google Shape;103;p20">
                <a:extLst>
                  <a:ext uri="{FF2B5EF4-FFF2-40B4-BE49-F238E27FC236}">
                    <a16:creationId xmlns:a16="http://schemas.microsoft.com/office/drawing/2014/main" id="{344898CD-1146-4B42-8342-38FF0C79AEC1}"/>
                  </a:ext>
                </a:extLst>
              </p:cNvPr>
              <p:cNvSpPr/>
              <p:nvPr/>
            </p:nvSpPr>
            <p:spPr>
              <a:xfrm>
                <a:off x="379475" y="2004056"/>
                <a:ext cx="4320540" cy="358139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 extrusionOk="0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endParaRPr sz="1733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Google Shape;104;p20">
                <a:extLst>
                  <a:ext uri="{FF2B5EF4-FFF2-40B4-BE49-F238E27FC236}">
                    <a16:creationId xmlns:a16="http://schemas.microsoft.com/office/drawing/2014/main" id="{C6216C21-6BAD-47F4-85ED-A5482ACD6694}"/>
                  </a:ext>
                </a:extLst>
              </p:cNvPr>
              <p:cNvSpPr/>
              <p:nvPr/>
            </p:nvSpPr>
            <p:spPr>
              <a:xfrm>
                <a:off x="379475" y="2004056"/>
                <a:ext cx="4320540" cy="358139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 extrusionOk="0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B60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endParaRPr sz="173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6" name="Google Shape;105;p20">
              <a:extLst>
                <a:ext uri="{FF2B5EF4-FFF2-40B4-BE49-F238E27FC236}">
                  <a16:creationId xmlns:a16="http://schemas.microsoft.com/office/drawing/2014/main" id="{BFEBB4DF-C673-43AC-BCE5-1D2C2FD063A3}"/>
                </a:ext>
              </a:extLst>
            </p:cNvPr>
            <p:cNvSpPr txBox="1"/>
            <p:nvPr/>
          </p:nvSpPr>
          <p:spPr>
            <a:xfrm>
              <a:off x="5201463" y="2451921"/>
              <a:ext cx="4008225" cy="181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917" rIns="0" bIns="0" anchor="t" anchorCtr="0">
              <a:spAutoFit/>
            </a:bodyPr>
            <a:lstStyle/>
            <a:p>
              <a:pPr marL="13758"/>
              <a:r>
                <a:rPr lang="en-US" altLang="ko-KR" sz="11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Roboto"/>
                  <a:sym typeface="Roboto"/>
                </a:rPr>
                <a:t>PUBG Championship</a:t>
              </a:r>
              <a:r>
                <a:rPr lang="ko-KR" altLang="en-US" sz="11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Roboto"/>
                  <a:sym typeface="Roboto"/>
                </a:rPr>
                <a:t> </a:t>
              </a:r>
              <a:r>
                <a:rPr lang="en-US" altLang="ko-KR" sz="11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Roboto"/>
                  <a:sym typeface="Roboto"/>
                </a:rPr>
                <a:t>&amp; </a:t>
              </a:r>
              <a:r>
                <a:rPr lang="ko-KR" altLang="en-US" sz="11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Roboto"/>
                  <a:sym typeface="Roboto"/>
                </a:rPr>
                <a:t> 데이터 개요</a:t>
              </a:r>
              <a:endParaRPr sz="1083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0" name="Google Shape;109;p20">
              <a:extLst>
                <a:ext uri="{FF2B5EF4-FFF2-40B4-BE49-F238E27FC236}">
                  <a16:creationId xmlns:a16="http://schemas.microsoft.com/office/drawing/2014/main" id="{97AD33A8-ED23-44E1-A919-473F2843805C}"/>
                </a:ext>
              </a:extLst>
            </p:cNvPr>
            <p:cNvGrpSpPr/>
            <p:nvPr/>
          </p:nvGrpSpPr>
          <p:grpSpPr>
            <a:xfrm>
              <a:off x="4419600" y="2396019"/>
              <a:ext cx="308881" cy="290988"/>
              <a:chOff x="95716" y="1503042"/>
              <a:chExt cx="4242868" cy="268604"/>
            </a:xfrm>
          </p:grpSpPr>
          <p:grpSp>
            <p:nvGrpSpPr>
              <p:cNvPr id="131" name="Google Shape;110;p20">
                <a:extLst>
                  <a:ext uri="{FF2B5EF4-FFF2-40B4-BE49-F238E27FC236}">
                    <a16:creationId xmlns:a16="http://schemas.microsoft.com/office/drawing/2014/main" id="{33C2B9C6-BAD3-4AD6-B779-6C264A1B11FE}"/>
                  </a:ext>
                </a:extLst>
              </p:cNvPr>
              <p:cNvGrpSpPr/>
              <p:nvPr/>
            </p:nvGrpSpPr>
            <p:grpSpPr>
              <a:xfrm>
                <a:off x="350293" y="1503042"/>
                <a:ext cx="3988290" cy="268604"/>
                <a:chOff x="379475" y="2004056"/>
                <a:chExt cx="4320540" cy="358139"/>
              </a:xfrm>
            </p:grpSpPr>
            <p:sp>
              <p:nvSpPr>
                <p:cNvPr id="133" name="Google Shape;111;p20">
                  <a:extLst>
                    <a:ext uri="{FF2B5EF4-FFF2-40B4-BE49-F238E27FC236}">
                      <a16:creationId xmlns:a16="http://schemas.microsoft.com/office/drawing/2014/main" id="{B21B8B9D-0787-4518-9173-849F5ACAFECF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4297299" y="0"/>
                      </a:moveTo>
                      <a:lnTo>
                        <a:pt x="23241" y="0"/>
                      </a:lnTo>
                      <a:lnTo>
                        <a:pt x="14192" y="1825"/>
                      </a:lnTo>
                      <a:lnTo>
                        <a:pt x="6805" y="6805"/>
                      </a:lnTo>
                      <a:lnTo>
                        <a:pt x="1825" y="14192"/>
                      </a:lnTo>
                      <a:lnTo>
                        <a:pt x="0" y="23240"/>
                      </a:lnTo>
                      <a:lnTo>
                        <a:pt x="0" y="334898"/>
                      </a:lnTo>
                      <a:lnTo>
                        <a:pt x="1825" y="343947"/>
                      </a:lnTo>
                      <a:lnTo>
                        <a:pt x="6805" y="351334"/>
                      </a:lnTo>
                      <a:lnTo>
                        <a:pt x="14192" y="356314"/>
                      </a:lnTo>
                      <a:lnTo>
                        <a:pt x="23241" y="358139"/>
                      </a:lnTo>
                      <a:lnTo>
                        <a:pt x="4297299" y="358139"/>
                      </a:lnTo>
                      <a:lnTo>
                        <a:pt x="4306347" y="356314"/>
                      </a:lnTo>
                      <a:lnTo>
                        <a:pt x="4313734" y="351334"/>
                      </a:lnTo>
                      <a:lnTo>
                        <a:pt x="4318714" y="343947"/>
                      </a:lnTo>
                      <a:lnTo>
                        <a:pt x="4320540" y="334898"/>
                      </a:lnTo>
                      <a:lnTo>
                        <a:pt x="4320540" y="23240"/>
                      </a:lnTo>
                      <a:lnTo>
                        <a:pt x="4318714" y="14192"/>
                      </a:lnTo>
                      <a:lnTo>
                        <a:pt x="4313734" y="6805"/>
                      </a:lnTo>
                      <a:lnTo>
                        <a:pt x="4306347" y="1825"/>
                      </a:lnTo>
                      <a:lnTo>
                        <a:pt x="42972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134" name="Google Shape;112;p20">
                  <a:extLst>
                    <a:ext uri="{FF2B5EF4-FFF2-40B4-BE49-F238E27FC236}">
                      <a16:creationId xmlns:a16="http://schemas.microsoft.com/office/drawing/2014/main" id="{F6CCFDA4-0786-496E-A30F-E7FDA92C77A9}"/>
                    </a:ext>
                  </a:extLst>
                </p:cNvPr>
                <p:cNvSpPr/>
                <p:nvPr/>
              </p:nvSpPr>
              <p:spPr>
                <a:xfrm>
                  <a:off x="379475" y="2004056"/>
                  <a:ext cx="4320540" cy="358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0540" h="358139" extrusionOk="0">
                      <a:moveTo>
                        <a:pt x="0" y="23240"/>
                      </a:moveTo>
                      <a:lnTo>
                        <a:pt x="1825" y="14192"/>
                      </a:lnTo>
                      <a:lnTo>
                        <a:pt x="6805" y="6805"/>
                      </a:lnTo>
                      <a:lnTo>
                        <a:pt x="14192" y="1825"/>
                      </a:lnTo>
                      <a:lnTo>
                        <a:pt x="23241" y="0"/>
                      </a:lnTo>
                      <a:lnTo>
                        <a:pt x="4297299" y="0"/>
                      </a:lnTo>
                      <a:lnTo>
                        <a:pt x="4306347" y="1825"/>
                      </a:lnTo>
                      <a:lnTo>
                        <a:pt x="4313734" y="6805"/>
                      </a:lnTo>
                      <a:lnTo>
                        <a:pt x="4318714" y="14192"/>
                      </a:lnTo>
                      <a:lnTo>
                        <a:pt x="4320540" y="23240"/>
                      </a:lnTo>
                      <a:lnTo>
                        <a:pt x="4320540" y="334898"/>
                      </a:lnTo>
                      <a:lnTo>
                        <a:pt x="4318714" y="343947"/>
                      </a:lnTo>
                      <a:lnTo>
                        <a:pt x="4313734" y="351334"/>
                      </a:lnTo>
                      <a:lnTo>
                        <a:pt x="4306347" y="356314"/>
                      </a:lnTo>
                      <a:lnTo>
                        <a:pt x="4297299" y="358139"/>
                      </a:lnTo>
                      <a:lnTo>
                        <a:pt x="23241" y="358139"/>
                      </a:lnTo>
                      <a:lnTo>
                        <a:pt x="14192" y="356314"/>
                      </a:lnTo>
                      <a:lnTo>
                        <a:pt x="6805" y="351334"/>
                      </a:lnTo>
                      <a:lnTo>
                        <a:pt x="1825" y="343947"/>
                      </a:lnTo>
                      <a:lnTo>
                        <a:pt x="0" y="334898"/>
                      </a:lnTo>
                      <a:lnTo>
                        <a:pt x="0" y="2324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B60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endParaRPr sz="1733">
                    <a:solidFill>
                      <a:srgbClr val="FFC000"/>
                    </a:solidFill>
                  </a:endParaRPr>
                </a:p>
              </p:txBody>
            </p:sp>
          </p:grpSp>
          <p:sp>
            <p:nvSpPr>
              <p:cNvPr id="132" name="Google Shape;113;p20">
                <a:extLst>
                  <a:ext uri="{FF2B5EF4-FFF2-40B4-BE49-F238E27FC236}">
                    <a16:creationId xmlns:a16="http://schemas.microsoft.com/office/drawing/2014/main" id="{18676650-1B35-487C-A117-33C7F1ADD547}"/>
                  </a:ext>
                </a:extLst>
              </p:cNvPr>
              <p:cNvSpPr txBox="1"/>
              <p:nvPr/>
            </p:nvSpPr>
            <p:spPr>
              <a:xfrm>
                <a:off x="95716" y="1539375"/>
                <a:ext cx="36999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1917" rIns="0" bIns="0" anchor="t" anchorCtr="0">
                <a:normAutofit/>
              </a:bodyPr>
              <a:lstStyle/>
              <a:p>
                <a:r>
                  <a:rPr lang="ko" altLang="en-US" sz="1083" b="1" dirty="0">
                    <a:solidFill>
                      <a:srgbClr val="FFC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</a:t>
                </a:r>
                <a:r>
                  <a:rPr lang="en-US" altLang="ko" sz="1300" b="1" dirty="0">
                    <a:solidFill>
                      <a:srgbClr val="FFC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r>
                  <a:rPr lang="ko" altLang="en-US" sz="1083" b="1" dirty="0">
                    <a:solidFill>
                      <a:srgbClr val="FFC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1083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22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128" y="1165590"/>
            <a:ext cx="70542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b="1" spc="15" dirty="0" err="1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killStreaks</a:t>
            </a:r>
            <a:r>
              <a:rPr lang="en-US" altLang="ko-KR" sz="16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,</a:t>
            </a:r>
            <a:r>
              <a:rPr lang="ko-KR" altLang="en-US" sz="16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 </a:t>
            </a:r>
            <a:r>
              <a:rPr lang="en-US" altLang="ko-KR" sz="16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Kills</a:t>
            </a:r>
            <a:r>
              <a:rPr lang="ko-KR" altLang="en-US" sz="16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 관계</a:t>
            </a:r>
            <a:endParaRPr sz="16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7AC7BFC-0DFC-4877-5812-04685C5FD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1141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</a:t>
            </a: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승점 계산법 활용 분석 </a:t>
            </a: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 Kills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12FB28-B910-22D4-E1EA-934267EDAE9A}"/>
              </a:ext>
            </a:extLst>
          </p:cNvPr>
          <p:cNvSpPr txBox="1"/>
          <p:nvPr/>
        </p:nvSpPr>
        <p:spPr>
          <a:xfrm>
            <a:off x="570511" y="1533601"/>
            <a:ext cx="31341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</a:t>
            </a:r>
            <a:endParaRPr lang="en-US" altLang="ko-KR" sz="1050" dirty="0">
              <a:solidFill>
                <a:srgbClr val="FFB60F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 -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짧은 시간 내에 연속으로 적을 죽인 횟수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90118-A679-27AF-5ABB-BBB3634658DC}"/>
              </a:ext>
            </a:extLst>
          </p:cNvPr>
          <p:cNvSpPr/>
          <p:nvPr/>
        </p:nvSpPr>
        <p:spPr>
          <a:xfrm>
            <a:off x="393128" y="1509688"/>
            <a:ext cx="3190251" cy="463324"/>
          </a:xfrm>
          <a:prstGeom prst="rect">
            <a:avLst/>
          </a:prstGeom>
          <a:noFill/>
          <a:ln>
            <a:solidFill>
              <a:srgbClr val="FFB6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object 8">
            <a:extLst>
              <a:ext uri="{FF2B5EF4-FFF2-40B4-BE49-F238E27FC236}">
                <a16:creationId xmlns:a16="http://schemas.microsoft.com/office/drawing/2014/main" id="{8911F713-B1A0-5424-74FC-071648A28E36}"/>
              </a:ext>
            </a:extLst>
          </p:cNvPr>
          <p:cNvGrpSpPr/>
          <p:nvPr/>
        </p:nvGrpSpPr>
        <p:grpSpPr>
          <a:xfrm>
            <a:off x="242415" y="2362201"/>
            <a:ext cx="3702331" cy="3557968"/>
            <a:chOff x="374713" y="1999293"/>
            <a:chExt cx="4330065" cy="367665"/>
          </a:xfrm>
          <a:solidFill>
            <a:schemeClr val="tx1"/>
          </a:solidFill>
        </p:grpSpPr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0682D7E8-712A-7B8F-B89F-25E9184AB28F}"/>
                </a:ext>
              </a:extLst>
            </p:cNvPr>
            <p:cNvSpPr/>
            <p:nvPr/>
          </p:nvSpPr>
          <p:spPr>
            <a:xfrm>
              <a:off x="379475" y="2004056"/>
              <a:ext cx="4320540" cy="358140"/>
            </a:xfrm>
            <a:custGeom>
              <a:avLst/>
              <a:gdLst/>
              <a:ahLst/>
              <a:cxnLst/>
              <a:rect l="l" t="t" r="r" b="b"/>
              <a:pathLst>
                <a:path w="4320540" h="358139">
                  <a:moveTo>
                    <a:pt x="4297299" y="0"/>
                  </a:moveTo>
                  <a:lnTo>
                    <a:pt x="23241" y="0"/>
                  </a:lnTo>
                  <a:lnTo>
                    <a:pt x="14192" y="1825"/>
                  </a:lnTo>
                  <a:lnTo>
                    <a:pt x="6805" y="6805"/>
                  </a:lnTo>
                  <a:lnTo>
                    <a:pt x="1825" y="14192"/>
                  </a:lnTo>
                  <a:lnTo>
                    <a:pt x="0" y="23240"/>
                  </a:lnTo>
                  <a:lnTo>
                    <a:pt x="0" y="334898"/>
                  </a:lnTo>
                  <a:lnTo>
                    <a:pt x="1825" y="343947"/>
                  </a:lnTo>
                  <a:lnTo>
                    <a:pt x="6805" y="351334"/>
                  </a:lnTo>
                  <a:lnTo>
                    <a:pt x="14192" y="356314"/>
                  </a:lnTo>
                  <a:lnTo>
                    <a:pt x="23241" y="358139"/>
                  </a:lnTo>
                  <a:lnTo>
                    <a:pt x="4297299" y="358139"/>
                  </a:lnTo>
                  <a:lnTo>
                    <a:pt x="4306347" y="356314"/>
                  </a:lnTo>
                  <a:lnTo>
                    <a:pt x="4313734" y="351334"/>
                  </a:lnTo>
                  <a:lnTo>
                    <a:pt x="4318714" y="343947"/>
                  </a:lnTo>
                  <a:lnTo>
                    <a:pt x="4320540" y="334898"/>
                  </a:lnTo>
                  <a:lnTo>
                    <a:pt x="4320540" y="23240"/>
                  </a:lnTo>
                  <a:lnTo>
                    <a:pt x="4318714" y="14192"/>
                  </a:lnTo>
                  <a:lnTo>
                    <a:pt x="4313734" y="6805"/>
                  </a:lnTo>
                  <a:lnTo>
                    <a:pt x="4306347" y="1825"/>
                  </a:lnTo>
                  <a:lnTo>
                    <a:pt x="429729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4A6175A3-CED7-4589-7B64-092C7079403A}"/>
                </a:ext>
              </a:extLst>
            </p:cNvPr>
            <p:cNvSpPr/>
            <p:nvPr/>
          </p:nvSpPr>
          <p:spPr>
            <a:xfrm>
              <a:off x="379475" y="2004056"/>
              <a:ext cx="4320540" cy="358140"/>
            </a:xfrm>
            <a:custGeom>
              <a:avLst/>
              <a:gdLst/>
              <a:ahLst/>
              <a:cxnLst/>
              <a:rect l="l" t="t" r="r" b="b"/>
              <a:pathLst>
                <a:path w="4320540" h="358139">
                  <a:moveTo>
                    <a:pt x="0" y="23240"/>
                  </a:moveTo>
                  <a:lnTo>
                    <a:pt x="1825" y="14192"/>
                  </a:lnTo>
                  <a:lnTo>
                    <a:pt x="6805" y="6805"/>
                  </a:lnTo>
                  <a:lnTo>
                    <a:pt x="14192" y="1825"/>
                  </a:lnTo>
                  <a:lnTo>
                    <a:pt x="23241" y="0"/>
                  </a:lnTo>
                  <a:lnTo>
                    <a:pt x="4297299" y="0"/>
                  </a:lnTo>
                  <a:lnTo>
                    <a:pt x="4306347" y="1825"/>
                  </a:lnTo>
                  <a:lnTo>
                    <a:pt x="4313734" y="6805"/>
                  </a:lnTo>
                  <a:lnTo>
                    <a:pt x="4318714" y="14192"/>
                  </a:lnTo>
                  <a:lnTo>
                    <a:pt x="4320540" y="23240"/>
                  </a:lnTo>
                  <a:lnTo>
                    <a:pt x="4320540" y="334898"/>
                  </a:lnTo>
                  <a:lnTo>
                    <a:pt x="4318714" y="343947"/>
                  </a:lnTo>
                  <a:lnTo>
                    <a:pt x="4313734" y="351334"/>
                  </a:lnTo>
                  <a:lnTo>
                    <a:pt x="4306347" y="356314"/>
                  </a:lnTo>
                  <a:lnTo>
                    <a:pt x="4297299" y="358139"/>
                  </a:lnTo>
                  <a:lnTo>
                    <a:pt x="23241" y="358139"/>
                  </a:lnTo>
                  <a:lnTo>
                    <a:pt x="14192" y="356314"/>
                  </a:lnTo>
                  <a:lnTo>
                    <a:pt x="6805" y="351334"/>
                  </a:lnTo>
                  <a:lnTo>
                    <a:pt x="1825" y="343947"/>
                  </a:lnTo>
                  <a:lnTo>
                    <a:pt x="0" y="334898"/>
                  </a:lnTo>
                  <a:lnTo>
                    <a:pt x="0" y="23240"/>
                  </a:lnTo>
                  <a:close/>
                </a:path>
              </a:pathLst>
            </a:custGeom>
            <a:grpFill/>
            <a:ln w="9524">
              <a:solidFill>
                <a:srgbClr val="FFB60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ECD62E-82C8-7BD3-73A6-5A90AA2CA73C}"/>
              </a:ext>
            </a:extLst>
          </p:cNvPr>
          <p:cNvSpPr txBox="1"/>
          <p:nvPr/>
        </p:nvSpPr>
        <p:spPr>
          <a:xfrm>
            <a:off x="376393" y="2727006"/>
            <a:ext cx="351195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`</a:t>
            </a:r>
            <a:r>
              <a:rPr lang="ko-KR" altLang="en-US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가설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1: kill -&gt; 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killStreaks`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    </a:t>
            </a:r>
            <a:r>
              <a:rPr lang="en-US" altLang="ko-KR" sz="10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을 많이 하기 때문에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도 많아진다는 가설</a:t>
            </a: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    </a:t>
            </a:r>
            <a:r>
              <a:rPr lang="en-US" altLang="ko-KR" sz="10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을 많이 할수록 적을 죽일 기회가 많아지고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따라서 연속으로 적을 죽일 가능성도 높아진다는 것을 근거로 </a:t>
            </a:r>
          </a:p>
          <a:p>
            <a:b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</a:br>
            <a:r>
              <a:rPr lang="en-US" altLang="ko-KR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`</a:t>
            </a:r>
            <a:r>
              <a:rPr lang="ko-KR" altLang="en-US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가설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2: 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-&gt; kill`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    </a:t>
            </a:r>
            <a:r>
              <a:rPr lang="en-US" altLang="ko-KR" sz="10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를 많이 하기 때문에 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도 많아진다는 가설</a:t>
            </a: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    </a:t>
            </a:r>
            <a:r>
              <a:rPr lang="en-US" altLang="ko-KR" sz="10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를 많이 하면 게임에서 유리한 위치에 서게 되고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따라서 적을 죽일 기회가 많아진다는 것을 근거로 할 수 있음</a:t>
            </a: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        </a:t>
            </a:r>
            <a:r>
              <a:rPr lang="en-US" altLang="ko-KR" sz="10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ko-KR" altLang="en-US" sz="1000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무기와 장비 우위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: 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 높은 팀은 적을 죽일 때마다 무기와 장비 획득 가능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무기와 장비 우위는 적을 더 쉽게 죽일 수 있는 기반을 제공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        </a:t>
            </a:r>
            <a:r>
              <a:rPr lang="en-US" altLang="ko-KR" sz="10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ko-KR" altLang="en-US" sz="1000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맵 장악 우위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: 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 높은 팀은 적의 진영을 더 쉽게 침투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적의 주요 목표물을 더 쉽게 공격 가능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        </a:t>
            </a:r>
            <a:r>
              <a:rPr lang="en-US" altLang="ko-KR" sz="1000" b="0" dirty="0">
                <a:solidFill>
                  <a:srgbClr val="6796E6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ko-KR" altLang="en-US" sz="1000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정신적 우위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: 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 높은 팀은 자신감과 승리 의욕이 높아짐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  <a:r>
              <a:rPr lang="ko-KR" altLang="en-US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이러한 정신적 우위는 적을 더 쉽게 죽일 수 있는 동기 제공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</a:br>
            <a:r>
              <a:rPr lang="en-US" altLang="ko-KR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`</a:t>
            </a:r>
            <a:r>
              <a:rPr lang="ko-KR" altLang="en-US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가설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3: 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killStreaks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&lt;-&gt; kill </a:t>
            </a:r>
            <a:r>
              <a:rPr lang="ko-KR" altLang="en-US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상호작용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`</a:t>
            </a:r>
            <a:endParaRPr lang="ko-KR" altLang="en-US" sz="1000" b="0" dirty="0">
              <a:solidFill>
                <a:srgbClr val="CCCCCC"/>
              </a:solidFill>
              <a:effectLst/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F0CC7-3C73-392C-7A67-1DC299E29FBA}"/>
              </a:ext>
            </a:extLst>
          </p:cNvPr>
          <p:cNvSpPr txBox="1"/>
          <p:nvPr/>
        </p:nvSpPr>
        <p:spPr>
          <a:xfrm>
            <a:off x="-468866" y="2113680"/>
            <a:ext cx="51248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상관관계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통계적으로 </a:t>
            </a:r>
            <a:r>
              <a:rPr lang="ko-KR" altLang="en-US" sz="1600" dirty="0" err="1">
                <a:solidFill>
                  <a:srgbClr val="FFB60F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유의미</a:t>
            </a:r>
            <a:endParaRPr lang="en-US" altLang="ko-KR" sz="1600" dirty="0">
              <a:solidFill>
                <a:srgbClr val="FFB60F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algn="ctr"/>
            <a:r>
              <a:rPr lang="ko-KR" altLang="en-US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그렇다면 어떤 인과관계일까</a:t>
            </a:r>
            <a:r>
              <a:rPr lang="en-US" altLang="ko-KR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?(</a:t>
            </a:r>
            <a:r>
              <a:rPr lang="ko-KR" altLang="en-US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이것도 유추만</a:t>
            </a:r>
            <a:r>
              <a:rPr lang="en-US" altLang="ko-KR" sz="1600" b="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..)</a:t>
            </a:r>
          </a:p>
          <a:p>
            <a:pPr algn="ctr"/>
            <a:endParaRPr lang="ko-KR" altLang="en-US" sz="1600" b="0" dirty="0">
              <a:solidFill>
                <a:schemeClr val="bg1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9B56EA-CD05-647D-3323-D714148105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16" t="49555" r="33217"/>
          <a:stretch/>
        </p:blipFill>
        <p:spPr>
          <a:xfrm>
            <a:off x="4336462" y="1998893"/>
            <a:ext cx="5188538" cy="3875194"/>
          </a:xfrm>
          <a:prstGeom prst="rect">
            <a:avLst/>
          </a:prstGeom>
          <a:ln w="28575">
            <a:solidFill>
              <a:srgbClr val="FFB60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0B484C-D25E-4E0F-FC2F-5F384F22C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876800"/>
            <a:ext cx="2293819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128" y="1165590"/>
            <a:ext cx="705421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승점</a:t>
            </a:r>
            <a:r>
              <a:rPr lang="en-US" altLang="ko-KR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(Total Points)</a:t>
            </a: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과 유의미한 상관관계가 있는 피처 확인 및 분석</a:t>
            </a:r>
            <a:endParaRPr sz="13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45DC35-0DDB-CD6A-44B2-DC731A5F5049}"/>
              </a:ext>
            </a:extLst>
          </p:cNvPr>
          <p:cNvGrpSpPr/>
          <p:nvPr/>
        </p:nvGrpSpPr>
        <p:grpSpPr>
          <a:xfrm>
            <a:off x="3124200" y="5307329"/>
            <a:ext cx="3657600" cy="712471"/>
            <a:chOff x="643830" y="4939245"/>
            <a:chExt cx="3657600" cy="7124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1D9BBE-035D-313D-78E2-BAE9D56DB7F0}"/>
                </a:ext>
              </a:extLst>
            </p:cNvPr>
            <p:cNvSpPr txBox="1"/>
            <p:nvPr/>
          </p:nvSpPr>
          <p:spPr>
            <a:xfrm>
              <a:off x="1190055" y="4939245"/>
              <a:ext cx="258806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[</a:t>
              </a:r>
              <a:r>
                <a:rPr lang="ko-KR" altLang="en-US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승점과 유의미한 상관관계 피처 확인</a:t>
              </a:r>
              <a:r>
                <a:rPr lang="en-US" altLang="ko-KR" sz="1200" b="1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]</a:t>
              </a:r>
              <a:endParaRPr lang="ko-KR" altLang="en-US" sz="1200" b="1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2E5B38-42B4-83CA-539E-001CE83C5296}"/>
                </a:ext>
              </a:extLst>
            </p:cNvPr>
            <p:cNvSpPr txBox="1"/>
            <p:nvPr/>
          </p:nvSpPr>
          <p:spPr>
            <a:xfrm>
              <a:off x="643830" y="5236218"/>
              <a:ext cx="3657600" cy="41549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Total points</a:t>
              </a:r>
              <a:r>
                <a:rPr lang="ko-KR" altLang="en-US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의 요소인 </a:t>
              </a:r>
              <a:r>
                <a:rPr lang="en-US" altLang="ko-KR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Placement points</a:t>
              </a:r>
              <a:r>
                <a:rPr lang="ko-KR" altLang="en-US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와 </a:t>
              </a:r>
              <a:r>
                <a:rPr lang="en-US" altLang="ko-KR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kills</a:t>
              </a:r>
              <a:r>
                <a:rPr lang="ko-KR" altLang="en-US" sz="105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의 유의미한 상관관계를 가진 피처에 벗어나지 않음</a:t>
              </a:r>
              <a:endParaRPr lang="en-US" altLang="ko-KR" sz="105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5808E39A-53ED-24AB-86FC-62791DDE8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200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</a:t>
            </a:r>
            <a:r>
              <a:rPr lang="ko-KR" altLang="en-US" sz="3200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승점 계산법 활용 분석 </a:t>
            </a:r>
            <a:r>
              <a:rPr lang="en-US" altLang="ko-KR" sz="3200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 </a:t>
            </a:r>
            <a:r>
              <a:rPr lang="en-US" sz="3200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Total Points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AA8079-953A-FFF0-8A39-9DF71BC6C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73" y="1652774"/>
            <a:ext cx="5063370" cy="3483559"/>
          </a:xfrm>
          <a:prstGeom prst="rect">
            <a:avLst/>
          </a:prstGeom>
          <a:ln w="28575">
            <a:solidFill>
              <a:srgbClr val="FFB60F"/>
            </a:solidFill>
          </a:ln>
        </p:spPr>
      </p:pic>
    </p:spTree>
    <p:extLst>
      <p:ext uri="{BB962C8B-B14F-4D97-AF65-F5344CB8AC3E}">
        <p14:creationId xmlns:p14="http://schemas.microsoft.com/office/powerpoint/2010/main" val="628808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128" y="1165590"/>
            <a:ext cx="705421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각 팀별 </a:t>
            </a:r>
            <a:r>
              <a:rPr lang="en-US" altLang="ko-KR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Match </a:t>
            </a: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에 따른 </a:t>
            </a:r>
            <a:r>
              <a:rPr lang="en-US" altLang="ko-KR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Total Points </a:t>
            </a:r>
            <a:r>
              <a:rPr lang="ko-KR" altLang="en-US" sz="1300" b="1" spc="15" dirty="0">
                <a:solidFill>
                  <a:srgbClr val="FFB60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추세 시각화</a:t>
            </a:r>
            <a:endParaRPr sz="13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E5B38-42B4-83CA-539E-001CE83C5296}"/>
              </a:ext>
            </a:extLst>
          </p:cNvPr>
          <p:cNvSpPr txBox="1"/>
          <p:nvPr/>
        </p:nvSpPr>
        <p:spPr>
          <a:xfrm>
            <a:off x="394506" y="4471617"/>
            <a:ext cx="5201751" cy="126957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[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흐름 분석을 통한 경기 전략 분석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]</a:t>
            </a:r>
          </a:p>
          <a:p>
            <a:endParaRPr lang="en-US" altLang="ko-KR" sz="1200" b="0" dirty="0">
              <a:solidFill>
                <a:srgbClr val="CCCCCC"/>
              </a:solidFill>
              <a:effectLst/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050" b="0" dirty="0">
                <a:solidFill>
                  <a:srgbClr val="6A9955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&gt;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23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그랜드 파이널은 경기 초반에는 조심스럽게 경기를 진행하다가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050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중반 이후에는 적극적으로 경기를 펼치는 전략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을 사용했음을 유추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</a:t>
            </a:r>
          </a:p>
          <a:p>
            <a:b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</a:br>
            <a:r>
              <a:rPr lang="en-US" altLang="ko-KR" sz="1050" b="0" dirty="0">
                <a:solidFill>
                  <a:srgbClr val="6A9955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&gt;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또한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경기 초반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중반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후반에도 계속해서 </a:t>
            </a:r>
            <a:r>
              <a:rPr lang="ko-KR" altLang="en-US" sz="1050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순위가 급격하게 변화하는 경우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가 있었고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en-US" altLang="ko-KR" sz="1050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2-3</a:t>
            </a:r>
            <a:r>
              <a:rPr lang="ko-KR" altLang="en-US" sz="1050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위와의 경쟁도 치열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했기 때문에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050" b="0" dirty="0">
                <a:solidFill>
                  <a:srgbClr val="CCCCCC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경기 후반까지 긴장을 놓치지 않는 것이 중요했음 보여줌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5808E39A-53ED-24AB-86FC-62791DDE8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200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 </a:t>
            </a:r>
            <a:r>
              <a:rPr lang="ko-KR" altLang="en-US" sz="3200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승점 계산법 활용 분석 </a:t>
            </a:r>
            <a:r>
              <a:rPr lang="en-US" altLang="ko-KR" sz="3200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- </a:t>
            </a:r>
            <a:r>
              <a:rPr lang="en-US" sz="3200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Total Points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0DA4D6-1C48-E200-D524-BA10D72BD4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819"/>
          <a:stretch/>
        </p:blipFill>
        <p:spPr>
          <a:xfrm>
            <a:off x="727373" y="2401093"/>
            <a:ext cx="4358598" cy="1447800"/>
          </a:xfrm>
          <a:prstGeom prst="rect">
            <a:avLst/>
          </a:prstGeom>
          <a:ln w="28575">
            <a:solidFill>
              <a:srgbClr val="FFB60F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5EE942-1A36-2208-D679-C8A1CC1639A6}"/>
              </a:ext>
            </a:extLst>
          </p:cNvPr>
          <p:cNvGrpSpPr/>
          <p:nvPr/>
        </p:nvGrpSpPr>
        <p:grpSpPr>
          <a:xfrm>
            <a:off x="6533163" y="1760430"/>
            <a:ext cx="2741806" cy="3534501"/>
            <a:chOff x="5943600" y="1469493"/>
            <a:chExt cx="2894206" cy="37414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F88F13-1BCA-CE93-8BFC-90BF08203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04" b="50280"/>
            <a:stretch/>
          </p:blipFill>
          <p:spPr>
            <a:xfrm>
              <a:off x="5943600" y="1799359"/>
              <a:ext cx="1390463" cy="3259282"/>
            </a:xfrm>
            <a:prstGeom prst="rect">
              <a:avLst/>
            </a:prstGeom>
            <a:ln w="28575">
              <a:solidFill>
                <a:srgbClr val="FFB60F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BDF92B-561A-4C04-FCF7-4BDF92AC1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767" b="166"/>
            <a:stretch/>
          </p:blipFill>
          <p:spPr>
            <a:xfrm>
              <a:off x="7447343" y="1469493"/>
              <a:ext cx="1390463" cy="3741408"/>
            </a:xfrm>
            <a:prstGeom prst="rect">
              <a:avLst/>
            </a:prstGeom>
            <a:ln w="28575">
              <a:solidFill>
                <a:srgbClr val="FFB60F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31EDB3-280E-7ABB-2DFD-7D1B8FB261D8}"/>
              </a:ext>
            </a:extLst>
          </p:cNvPr>
          <p:cNvSpPr txBox="1"/>
          <p:nvPr/>
        </p:nvSpPr>
        <p:spPr>
          <a:xfrm>
            <a:off x="5423910" y="3188040"/>
            <a:ext cx="74917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VS</a:t>
            </a:r>
            <a:endParaRPr lang="ko-KR" altLang="en-US" sz="2000" b="1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14A60C-58DA-9A46-5CA1-1DFE9A867F8A}"/>
              </a:ext>
            </a:extLst>
          </p:cNvPr>
          <p:cNvGrpSpPr/>
          <p:nvPr/>
        </p:nvGrpSpPr>
        <p:grpSpPr>
          <a:xfrm>
            <a:off x="691272" y="1640265"/>
            <a:ext cx="4375670" cy="399333"/>
            <a:chOff x="-1571419" y="3665239"/>
            <a:chExt cx="4375670" cy="399333"/>
          </a:xfrm>
        </p:grpSpPr>
        <p:grpSp>
          <p:nvGrpSpPr>
            <p:cNvPr id="21" name="object 8">
              <a:extLst>
                <a:ext uri="{FF2B5EF4-FFF2-40B4-BE49-F238E27FC236}">
                  <a16:creationId xmlns:a16="http://schemas.microsoft.com/office/drawing/2014/main" id="{02BE7DD9-4747-A931-0B38-C99555C96390}"/>
                </a:ext>
              </a:extLst>
            </p:cNvPr>
            <p:cNvGrpSpPr/>
            <p:nvPr/>
          </p:nvGrpSpPr>
          <p:grpSpPr>
            <a:xfrm>
              <a:off x="-1571419" y="3665239"/>
              <a:ext cx="4375670" cy="399333"/>
              <a:chOff x="379475" y="1962863"/>
              <a:chExt cx="4375670" cy="399333"/>
            </a:xfrm>
          </p:grpSpPr>
          <p:sp>
            <p:nvSpPr>
              <p:cNvPr id="25" name="object 9">
                <a:extLst>
                  <a:ext uri="{FF2B5EF4-FFF2-40B4-BE49-F238E27FC236}">
                    <a16:creationId xmlns:a16="http://schemas.microsoft.com/office/drawing/2014/main" id="{600BDCE5-A4A5-8347-8B48-365EAEF16F83}"/>
                  </a:ext>
                </a:extLst>
              </p:cNvPr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 dirty="0">
                  <a:latin typeface="+mn-ea"/>
                </a:endParaRPr>
              </a:p>
            </p:txBody>
          </p:sp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1361DAF8-F0E6-2942-126F-1E4337BDB0C2}"/>
                  </a:ext>
                </a:extLst>
              </p:cNvPr>
              <p:cNvSpPr/>
              <p:nvPr/>
            </p:nvSpPr>
            <p:spPr>
              <a:xfrm>
                <a:off x="434605" y="1962863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2000" dirty="0">
                  <a:latin typeface="+mn-ea"/>
                </a:endParaRPr>
              </a:p>
            </p:txBody>
          </p:sp>
        </p:grp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5B3D5593-4F4E-7C30-6671-DA5CDD4677E3}"/>
                </a:ext>
              </a:extLst>
            </p:cNvPr>
            <p:cNvSpPr txBox="1"/>
            <p:nvPr/>
          </p:nvSpPr>
          <p:spPr>
            <a:xfrm>
              <a:off x="-1379056" y="3730175"/>
              <a:ext cx="390554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DNW </a:t>
              </a:r>
              <a:r>
                <a:rPr lang="ko-KR" altLang="en-US" sz="14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팀의 전반적인 경기 흐름 분석</a:t>
              </a:r>
              <a:endParaRPr sz="14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sp>
        <p:nvSpPr>
          <p:cNvPr id="28" name="object 11">
            <a:extLst>
              <a:ext uri="{FF2B5EF4-FFF2-40B4-BE49-F238E27FC236}">
                <a16:creationId xmlns:a16="http://schemas.microsoft.com/office/drawing/2014/main" id="{5830D802-2FE7-8704-0C63-E2435388D3E5}"/>
              </a:ext>
            </a:extLst>
          </p:cNvPr>
          <p:cNvSpPr txBox="1"/>
          <p:nvPr/>
        </p:nvSpPr>
        <p:spPr>
          <a:xfrm>
            <a:off x="3810000" y="4006747"/>
            <a:ext cx="14109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-100" dirty="0">
                <a:solidFill>
                  <a:srgbClr val="FFFFF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DNW </a:t>
            </a:r>
            <a:r>
              <a:rPr lang="ko-KR" altLang="en-US" sz="1400" b="1" spc="-100" dirty="0">
                <a:solidFill>
                  <a:srgbClr val="FFFFF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팀</a:t>
            </a:r>
            <a:endParaRPr sz="14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4CD5E82D-1F7B-911F-9CB0-F8633C747F79}"/>
              </a:ext>
            </a:extLst>
          </p:cNvPr>
          <p:cNvSpPr txBox="1"/>
          <p:nvPr/>
        </p:nvSpPr>
        <p:spPr>
          <a:xfrm>
            <a:off x="6173085" y="1646296"/>
            <a:ext cx="14109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b="1" spc="-100">
                <a:solidFill>
                  <a:srgbClr val="FFFFF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나머지 </a:t>
            </a:r>
            <a:r>
              <a:rPr lang="en-US" altLang="ko-KR" sz="1400" b="1" spc="-100" dirty="0">
                <a:solidFill>
                  <a:srgbClr val="FFFFF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15</a:t>
            </a:r>
            <a:r>
              <a:rPr lang="ko-KR" altLang="en-US" sz="1400" b="1" spc="-100" dirty="0">
                <a:solidFill>
                  <a:srgbClr val="FFFFFF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rPr>
              <a:t>팀</a:t>
            </a:r>
            <a:endParaRPr sz="1400" dirty="0">
              <a:latin typeface="210 국민체조OTF Bold" panose="02020503020101020101" pitchFamily="18" charset="-127"/>
              <a:ea typeface="210 국민체조OTF Bold" panose="020205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4492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495600B-C15B-CDA3-B491-EB76449796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</a:t>
            </a: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의 </a:t>
            </a:r>
            <a:r>
              <a:rPr lang="en-US" altLang="ko-KR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GF </a:t>
            </a: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경기 우승 요인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FC39E-0B16-F62B-B7E8-755E64193211}"/>
              </a:ext>
            </a:extLst>
          </p:cNvPr>
          <p:cNvSpPr txBox="1"/>
          <p:nvPr/>
        </p:nvSpPr>
        <p:spPr>
          <a:xfrm>
            <a:off x="838200" y="1752600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B60F"/>
                </a:solidFill>
                <a:effectLst>
                  <a:glow>
                    <a:schemeClr val="bg2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1)</a:t>
            </a:r>
            <a:r>
              <a:rPr lang="ko-KR" altLang="en-US" b="0" dirty="0">
                <a:solidFill>
                  <a:srgbClr val="FFB60F"/>
                </a:solidFill>
                <a:effectLst>
                  <a:glow>
                    <a:schemeClr val="bg2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활동성 및 이동 거리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: DNW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팀은 경기에서 이동한 거리가 길고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생존시간도 상위에 위치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</a:p>
          <a:p>
            <a:endParaRPr lang="en-US" altLang="ko-KR" sz="1400" b="0" dirty="0">
              <a:solidFill>
                <a:srgbClr val="6A9955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팀이 경기 전후반에 걸쳐 활발한 활동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많은 지역을 이</a:t>
            </a:r>
            <a:r>
              <a:rPr lang="ko-KR" altLang="en-US" sz="140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동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시사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</a:br>
            <a:r>
              <a:rPr lang="en-US" altLang="ko-KR" sz="1400" b="0" dirty="0">
                <a:solidFill>
                  <a:srgbClr val="6A9955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많은 이동 거리 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다양한 전략적인 위치 선점 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/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적과의 교전에서의 우위 가능성</a:t>
            </a:r>
            <a:endParaRPr lang="en-US" altLang="ko-KR" sz="1400" b="0" dirty="0">
              <a:solidFill>
                <a:srgbClr val="CCCCCC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BC8DC-7399-DC9C-1F27-604E4DB07D6D}"/>
              </a:ext>
            </a:extLst>
          </p:cNvPr>
          <p:cNvSpPr txBox="1"/>
          <p:nvPr/>
        </p:nvSpPr>
        <p:spPr>
          <a:xfrm>
            <a:off x="866775" y="3887450"/>
            <a:ext cx="345989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2)</a:t>
            </a:r>
            <a:r>
              <a:rPr lang="ko-KR" altLang="en-US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상위 교전 실력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: DNW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팀은 </a:t>
            </a:r>
            <a:r>
              <a:rPr lang="en-US" altLang="ko-KR" sz="1400" b="0" dirty="0" err="1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killPlace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에서 가장 낮은 순위를 기록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즉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킬 수의 랭킹이 가장 높음</a:t>
            </a:r>
            <a:endParaRPr lang="en-US" altLang="ko-KR" sz="1400" b="0" dirty="0">
              <a:solidFill>
                <a:srgbClr val="CCCCCC"/>
              </a:solidFill>
              <a:effectLst>
                <a:glow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endParaRPr lang="en-US" altLang="ko-KR" sz="1400" b="0" dirty="0">
              <a:solidFill>
                <a:srgbClr val="CCCCCC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경기에서 다수의 적을 격파하고 상위 랭킹에 도달하는 데 기여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BCFAB-5465-C891-4D23-4F721BD547C9}"/>
              </a:ext>
            </a:extLst>
          </p:cNvPr>
          <p:cNvSpPr txBox="1"/>
          <p:nvPr/>
        </p:nvSpPr>
        <p:spPr>
          <a:xfrm>
            <a:off x="5103619" y="3881194"/>
            <a:ext cx="408774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3)</a:t>
            </a:r>
            <a:r>
              <a:rPr lang="ko-KR" altLang="en-US" b="0" dirty="0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적에게 가한 </a:t>
            </a:r>
            <a:r>
              <a:rPr lang="ko-KR" altLang="en-US" b="0" dirty="0" err="1">
                <a:solidFill>
                  <a:srgbClr val="FFB60F"/>
                </a:solidFill>
                <a:effectLst/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피해량</a:t>
            </a:r>
            <a:endParaRPr lang="en-US" altLang="ko-KR" dirty="0">
              <a:solidFill>
                <a:srgbClr val="CCCCCC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: DNW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팀은 </a:t>
            </a:r>
            <a:r>
              <a:rPr lang="en-US" altLang="ko-KR" sz="1400" b="0" dirty="0" err="1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damageDealt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에서 가장 높은 값을 기록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. </a:t>
            </a:r>
          </a:p>
          <a:p>
            <a:endParaRPr lang="en-US" altLang="ko-KR" sz="1400" dirty="0">
              <a:solidFill>
                <a:srgbClr val="CCCCCC"/>
              </a:solidFill>
              <a:effectLst>
                <a:glow rad="139700">
                  <a:schemeClr val="tx1">
                    <a:alpha val="80000"/>
                  </a:schemeClr>
                </a:glow>
              </a:effectLst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&gt;</a:t>
            </a:r>
            <a:r>
              <a:rPr lang="en-US" altLang="ko-KR" sz="140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DNW </a:t>
            </a:r>
            <a:r>
              <a:rPr lang="ko-KR" altLang="en-US" sz="1400" b="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팀이 교전에서 적에게 상당한 </a:t>
            </a:r>
            <a:r>
              <a:rPr lang="ko-KR" altLang="en-US" sz="140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입혔다</a:t>
            </a:r>
            <a:r>
              <a:rPr lang="en-US" altLang="ko-KR" sz="1400" dirty="0">
                <a:solidFill>
                  <a:srgbClr val="CCCCCC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AA4DD-8F69-AD9A-B680-E228C266046F}"/>
              </a:ext>
            </a:extLst>
          </p:cNvPr>
          <p:cNvSpPr txBox="1"/>
          <p:nvPr/>
        </p:nvSpPr>
        <p:spPr>
          <a:xfrm>
            <a:off x="6809720" y="2322136"/>
            <a:ext cx="2327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effectLst>
                  <a:glow rad="50800">
                    <a:srgbClr val="FFB60F"/>
                  </a:glow>
                  <a:outerShdw blurRad="50800" dist="1016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전략적 이동</a:t>
            </a:r>
            <a:endParaRPr lang="ko-KR" altLang="en-US" sz="32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831B8F-7CEF-A1A9-D402-1CB4CCBB97BA}"/>
              </a:ext>
            </a:extLst>
          </p:cNvPr>
          <p:cNvSpPr/>
          <p:nvPr/>
        </p:nvSpPr>
        <p:spPr>
          <a:xfrm>
            <a:off x="556621" y="1429159"/>
            <a:ext cx="8792758" cy="2199779"/>
          </a:xfrm>
          <a:prstGeom prst="rect">
            <a:avLst/>
          </a:prstGeom>
          <a:noFill/>
          <a:ln>
            <a:solidFill>
              <a:srgbClr val="FFB6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1EFD01-1978-30DB-EF44-A36948BF6925}"/>
              </a:ext>
            </a:extLst>
          </p:cNvPr>
          <p:cNvSpPr/>
          <p:nvPr/>
        </p:nvSpPr>
        <p:spPr>
          <a:xfrm>
            <a:off x="556621" y="3782432"/>
            <a:ext cx="8792758" cy="2199779"/>
          </a:xfrm>
          <a:prstGeom prst="rect">
            <a:avLst/>
          </a:prstGeom>
          <a:noFill/>
          <a:ln>
            <a:solidFill>
              <a:srgbClr val="FFB6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B74D83-A0AF-A542-C087-1098118F1926}"/>
              </a:ext>
            </a:extLst>
          </p:cNvPr>
          <p:cNvSpPr txBox="1"/>
          <p:nvPr/>
        </p:nvSpPr>
        <p:spPr>
          <a:xfrm>
            <a:off x="3551607" y="5268674"/>
            <a:ext cx="2327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effectLst>
                  <a:glow rad="50800">
                    <a:srgbClr val="FFB60F"/>
                  </a:glow>
                  <a:outerShdw blurRad="50800" dist="1016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분석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3045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4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305" y="4800600"/>
            <a:ext cx="7449311" cy="124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84000"/>
              </a:srgbClr>
            </a:outerShdw>
          </a:effectLst>
        </p:spPr>
      </p:pic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00597" y="1027692"/>
            <a:ext cx="7680725" cy="93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17" rIns="0" bIns="0" anchor="t" anchorCtr="0">
            <a:spAutoFit/>
          </a:bodyPr>
          <a:lstStyle/>
          <a:p>
            <a:pPr marL="13758" algn="l" rtl="0"/>
            <a:r>
              <a:rPr lang="en-US" sz="6000" dirty="0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 4</a:t>
            </a:r>
            <a:endParaRPr sz="6000" dirty="0">
              <a:solidFill>
                <a:srgbClr val="FFB60F"/>
              </a:solidFill>
              <a:latin typeface="Headliner No. 45" panose="02000000000000000000" pitchFamily="2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00596" y="1905000"/>
            <a:ext cx="8895803" cy="48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121" rIns="0" bIns="0" anchor="t" anchorCtr="0">
            <a:spAutoFit/>
          </a:bodyPr>
          <a:lstStyle/>
          <a:p>
            <a:pPr marL="13758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: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DANAWA e-sports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의 전략적 이동</a:t>
            </a:r>
          </a:p>
        </p:txBody>
      </p:sp>
    </p:spTree>
    <p:extLst>
      <p:ext uri="{BB962C8B-B14F-4D97-AF65-F5344CB8AC3E}">
        <p14:creationId xmlns:p14="http://schemas.microsoft.com/office/powerpoint/2010/main" val="374544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시작의 중요성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5</a:t>
            </a:r>
            <a:endParaRPr sz="7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034" y="1447800"/>
            <a:ext cx="4608966" cy="4292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초기 진행순서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1.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비행기에서 낙하 후 안전구역이 생성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2.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제한 시간 이후 안전구역으로 자기장이 축소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낙하위치와 </a:t>
            </a:r>
            <a:r>
              <a:rPr lang="en-US" altLang="ko-KR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1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번째 안전구역이 멀수록 불리  </a:t>
            </a:r>
            <a:endParaRPr lang="en-US" altLang="ko-KR" sz="1400" b="1" spc="-10" dirty="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PUBG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프로선수들은 경험에 기반하여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   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비행기 이동방향으로</a:t>
            </a:r>
            <a:r>
              <a:rPr lang="en-US" altLang="ko-KR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1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번째의 자기장 형성 지점을 예측</a:t>
            </a:r>
            <a:endParaRPr lang="en-US" altLang="ko-KR" sz="1400" b="1" spc="-10" dirty="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  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→ 개별 팀 마다 고유의 운영 전략에 따라 낙하위치 결정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0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전체 매치의 낙하거리와 경기 지표가</a:t>
            </a:r>
            <a:endParaRPr lang="en-US" altLang="ko-KR" sz="2000" b="1" spc="-10" dirty="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0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서로 유의미한 관계가 있을 것이라 가정</a:t>
            </a:r>
            <a:endParaRPr lang="en-US" altLang="ko-KR" sz="2000" b="1" spc="-10" dirty="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F65E4C-9888-41AD-A2D1-0506B7053A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0"/>
          <a:stretch/>
        </p:blipFill>
        <p:spPr>
          <a:xfrm>
            <a:off x="5181601" y="943946"/>
            <a:ext cx="4724400" cy="5459095"/>
          </a:xfrm>
          <a:prstGeom prst="rect">
            <a:avLst/>
          </a:prstGeom>
        </p:spPr>
      </p:pic>
      <p:sp>
        <p:nvSpPr>
          <p:cNvPr id="9" name="아래쪽 화살표 3">
            <a:extLst>
              <a:ext uri="{FF2B5EF4-FFF2-40B4-BE49-F238E27FC236}">
                <a16:creationId xmlns:a16="http://schemas.microsoft.com/office/drawing/2014/main" id="{37425BEE-C1B1-4AD8-B79E-8573BDA6D7D7}"/>
              </a:ext>
            </a:extLst>
          </p:cNvPr>
          <p:cNvSpPr/>
          <p:nvPr/>
        </p:nvSpPr>
        <p:spPr>
          <a:xfrm rot="7295137">
            <a:off x="8206947" y="3542039"/>
            <a:ext cx="576013" cy="2392042"/>
          </a:xfrm>
          <a:prstGeom prst="downArrow">
            <a:avLst/>
          </a:prstGeom>
          <a:solidFill>
            <a:srgbClr val="00B0F0">
              <a:alpha val="50000"/>
            </a:srgbClr>
          </a:solidFill>
          <a:ln w="254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625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object 2">
            <a:extLst>
              <a:ext uri="{FF2B5EF4-FFF2-40B4-BE49-F238E27FC236}">
                <a16:creationId xmlns:a16="http://schemas.microsoft.com/office/drawing/2014/main" id="{E6E81D93-07F9-4F63-A620-92C42F8B1F6E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71ED513D-3BAB-411F-AF30-89C9F3930B3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8192570A-5BC1-4A77-B4A2-1ADB20990367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시작의 중요성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5</a:t>
            </a:r>
            <a:endParaRPr sz="7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034" y="1237489"/>
            <a:ext cx="793051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300" b="1" spc="-10" dirty="0">
                <a:solidFill>
                  <a:srgbClr val="FFB60F"/>
                </a:solidFill>
                <a:latin typeface="Malgun Gothic"/>
                <a:cs typeface="Malgun Gothic"/>
              </a:rPr>
              <a:t>  </a:t>
            </a:r>
            <a:endParaRPr lang="ko-KR" altLang="en-US" sz="1300" dirty="0">
              <a:latin typeface="Malgun Gothic"/>
              <a:cs typeface="Malgun Gothic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B2EF13-B80E-45E0-8EFF-D63893F5E7AD}"/>
              </a:ext>
            </a:extLst>
          </p:cNvPr>
          <p:cNvGrpSpPr/>
          <p:nvPr/>
        </p:nvGrpSpPr>
        <p:grpSpPr>
          <a:xfrm>
            <a:off x="344034" y="2792602"/>
            <a:ext cx="5998112" cy="2825982"/>
            <a:chOff x="369434" y="2743200"/>
            <a:chExt cx="5797225" cy="273133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6E3DB9-0DB8-49CD-9A34-7AF658970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4" y="2743200"/>
              <a:ext cx="5797225" cy="273133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0AC5AC-FDCE-4355-BBC3-C6E614CD7E43}"/>
                </a:ext>
              </a:extLst>
            </p:cNvPr>
            <p:cNvSpPr/>
            <p:nvPr/>
          </p:nvSpPr>
          <p:spPr>
            <a:xfrm>
              <a:off x="1447800" y="3786829"/>
              <a:ext cx="457200" cy="1623371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object 7">
            <a:extLst>
              <a:ext uri="{FF2B5EF4-FFF2-40B4-BE49-F238E27FC236}">
                <a16:creationId xmlns:a16="http://schemas.microsoft.com/office/drawing/2014/main" id="{E780D0AF-E51E-4593-949A-DE466446C4AD}"/>
              </a:ext>
            </a:extLst>
          </p:cNvPr>
          <p:cNvSpPr txBox="1"/>
          <p:nvPr/>
        </p:nvSpPr>
        <p:spPr>
          <a:xfrm>
            <a:off x="344034" y="1447800"/>
            <a:ext cx="4989966" cy="9124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착륙 후 낙하산을 버리는 시점을 기준으로</a:t>
            </a: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lang="ko-KR" altLang="en-US" sz="1400" b="1" spc="-10" dirty="0" err="1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선수별</a:t>
            </a: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낙하위치 결정</a:t>
            </a: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1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번째 생성되는 안전구역의 중심 좌표와의 거리 계산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전반적인 팀별 경향을 보기 위해 전체 매치를 기준으로 통계</a:t>
            </a:r>
            <a:endParaRPr lang="en-US" altLang="ko-KR" sz="1400" b="1" spc="-10" dirty="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B801A5BE-5A68-45E6-81E5-90C36E29A28F}"/>
              </a:ext>
            </a:extLst>
          </p:cNvPr>
          <p:cNvSpPr txBox="1"/>
          <p:nvPr/>
        </p:nvSpPr>
        <p:spPr>
          <a:xfrm>
            <a:off x="6731129" y="3042458"/>
            <a:ext cx="4000907" cy="2497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 err="1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다나와</a:t>
            </a:r>
            <a:r>
              <a:rPr lang="en-US" altLang="ko-KR" sz="1400" b="1" spc="-1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(DNW) </a:t>
            </a:r>
            <a:r>
              <a:rPr lang="ko-KR" altLang="en-US" sz="1400" b="1" spc="-1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팀의 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경우</a:t>
            </a:r>
            <a:r>
              <a:rPr lang="en-US" altLang="ko-KR" sz="1400" b="1" spc="-1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자기장에 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가까운 위치에 낙하 선호</a:t>
            </a:r>
            <a:endParaRPr lang="en-US" altLang="ko-KR" sz="1400" b="1" spc="-1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공격적인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중앙 선점</a:t>
            </a:r>
            <a:r>
              <a:rPr lang="en-US" altLang="ko-KR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지리적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이점 활용 등 </a:t>
            </a:r>
            <a:endParaRPr lang="en-US" altLang="ko-KR" sz="1400" b="1" spc="-1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자기장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예상지역의 인근 지역에</a:t>
            </a:r>
            <a:endParaRPr lang="en-US" altLang="ko-KR" sz="1400" b="1" spc="-1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낙하하는 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전략을 사용</a:t>
            </a:r>
            <a:endParaRPr lang="en-US" altLang="ko-KR" sz="1400" b="1" spc="-1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→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전략의 정확한 영향을 알기 위해선</a:t>
            </a:r>
            <a:endParaRPr lang="en-US" altLang="ko-KR" sz="1400" b="1" spc="-1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  </a:t>
            </a:r>
            <a:r>
              <a:rPr lang="ko-KR" altLang="en-US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지표간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거리간</a:t>
            </a:r>
            <a:r>
              <a:rPr lang="en-US" altLang="ko-KR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lang="ko-KR" altLang="en-US" sz="1400" b="1" spc="-1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상관관계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분석필요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2274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object 2">
            <a:extLst>
              <a:ext uri="{FF2B5EF4-FFF2-40B4-BE49-F238E27FC236}">
                <a16:creationId xmlns:a16="http://schemas.microsoft.com/office/drawing/2014/main" id="{E6E81D93-07F9-4F63-A620-92C42F8B1F6E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71ED513D-3BAB-411F-AF30-89C9F3930B3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8192570A-5BC1-4A77-B4A2-1ADB20990367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경기 주요지표 상관관계 분석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5</a:t>
            </a:r>
            <a:endParaRPr sz="7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034" y="1237489"/>
            <a:ext cx="793051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300" b="1" spc="-10" dirty="0">
                <a:solidFill>
                  <a:srgbClr val="FFB60F"/>
                </a:solidFill>
                <a:latin typeface="Malgun Gothic"/>
                <a:cs typeface="Malgun Gothic"/>
              </a:rPr>
              <a:t>  </a:t>
            </a:r>
            <a:endParaRPr lang="ko-KR" altLang="en-US" sz="1300" dirty="0">
              <a:latin typeface="Malgun Gothic"/>
              <a:cs typeface="Malgun Gothic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E780D0AF-E51E-4593-949A-DE466446C4AD}"/>
              </a:ext>
            </a:extLst>
          </p:cNvPr>
          <p:cNvSpPr txBox="1"/>
          <p:nvPr/>
        </p:nvSpPr>
        <p:spPr>
          <a:xfrm>
            <a:off x="344034" y="1447800"/>
            <a:ext cx="5523366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앞서 분석된 전체 경기 데이터와 </a:t>
            </a:r>
            <a:r>
              <a:rPr lang="ko-KR" altLang="en-US" sz="1400" b="1" spc="-10" dirty="0" err="1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연관지어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분석 진행</a:t>
            </a: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유효한 지표 선별 및 상관관계 분석</a:t>
            </a:r>
            <a:r>
              <a:rPr lang="en-US" altLang="ko-KR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후 </a:t>
            </a:r>
            <a:r>
              <a:rPr lang="en-US" altLang="ko-KR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heatmap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으로 표현  </a:t>
            </a:r>
            <a:endParaRPr lang="en-US" altLang="ko-KR" sz="1400" b="1" spc="-10" dirty="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B801A5BE-5A68-45E6-81E5-90C36E29A28F}"/>
              </a:ext>
            </a:extLst>
          </p:cNvPr>
          <p:cNvSpPr txBox="1"/>
          <p:nvPr/>
        </p:nvSpPr>
        <p:spPr>
          <a:xfrm>
            <a:off x="5889853" y="2234052"/>
            <a:ext cx="4000907" cy="25103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distance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: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낙하위치 </a:t>
            </a: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– 1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차 안전구역 간 거리</a:t>
            </a: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Total PO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: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킬</a:t>
            </a: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+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순위 </a:t>
            </a:r>
            <a:r>
              <a:rPr lang="ko-KR" altLang="en-US" sz="1400" b="1" spc="-10" dirty="0" err="1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점수환산</a:t>
            </a: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= </a:t>
            </a:r>
            <a:r>
              <a:rPr lang="ko-KR" altLang="en-US" sz="1400" b="1" spc="-10" dirty="0" err="1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매치별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점수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distance 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와 </a:t>
            </a:r>
            <a:r>
              <a: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Total PO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와의 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상관관계가</a:t>
            </a:r>
            <a:endParaRPr lang="en-US" altLang="ko-KR" sz="1400" b="1" spc="-10" dirty="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음의 상관관계를 보이며</a:t>
            </a:r>
            <a:r>
              <a:rPr lang="en-US" altLang="ko-KR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이는 낙하거리가 자기장에 가까울 수록 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spc="-10" dirty="0" err="1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매치별</a:t>
            </a: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획득한 점수가 높다는 가설을 검증함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031F8B-4502-4D6E-AFD3-45DBED34C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4" y="2234052"/>
            <a:ext cx="5279900" cy="36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54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object 2">
            <a:extLst>
              <a:ext uri="{FF2B5EF4-FFF2-40B4-BE49-F238E27FC236}">
                <a16:creationId xmlns:a16="http://schemas.microsoft.com/office/drawing/2014/main" id="{D4C92834-56BA-4583-A1C2-846BE875C86E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66" name="object 3">
              <a:extLst>
                <a:ext uri="{FF2B5EF4-FFF2-40B4-BE49-F238E27FC236}">
                  <a16:creationId xmlns:a16="http://schemas.microsoft.com/office/drawing/2014/main" id="{DA077550-E683-4710-AF94-25E2DFFB4BE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67" name="object 4">
              <a:extLst>
                <a:ext uri="{FF2B5EF4-FFF2-40B4-BE49-F238E27FC236}">
                  <a16:creationId xmlns:a16="http://schemas.microsoft.com/office/drawing/2014/main" id="{96FF8C7B-9FC2-4A1E-9858-73F0720C2921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200" dirty="0" err="1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선수별</a:t>
            </a:r>
            <a:r>
              <a:rPr lang="ko-KR" altLang="en-US" sz="320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위치 분포 및 이동경향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5</a:t>
            </a:r>
            <a:endParaRPr sz="700">
              <a:latin typeface="Malgun Gothic"/>
              <a:cs typeface="Malgun Gothic"/>
            </a:endParaRPr>
          </a:p>
        </p:txBody>
      </p:sp>
      <p:sp>
        <p:nvSpPr>
          <p:cNvPr id="41" name="object 7">
            <a:extLst>
              <a:ext uri="{FF2B5EF4-FFF2-40B4-BE49-F238E27FC236}">
                <a16:creationId xmlns:a16="http://schemas.microsoft.com/office/drawing/2014/main" id="{EA0FEE74-6572-4E43-9420-A442C1AEA32A}"/>
              </a:ext>
            </a:extLst>
          </p:cNvPr>
          <p:cNvSpPr txBox="1"/>
          <p:nvPr/>
        </p:nvSpPr>
        <p:spPr>
          <a:xfrm>
            <a:off x="344034" y="1447799"/>
            <a:ext cx="6894966" cy="11406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이후 선수들이 어떻게 이동하였는지 하는지 경향을 보면 좋을 듯하여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먼저 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안전구역 중심좌표를 구하고</a:t>
            </a:r>
            <a:r>
              <a:rPr lang="en-US" altLang="ko-KR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 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이를 중심으로 </a:t>
            </a:r>
            <a:r>
              <a:rPr lang="ko-KR" altLang="en-US" sz="1400" b="1" spc="-10" dirty="0" err="1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페이즈별로</a:t>
            </a:r>
            <a:r>
              <a:rPr lang="ko-KR" altLang="en-US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원을 그려 시각화</a:t>
            </a:r>
            <a:r>
              <a:rPr lang="en-US" altLang="ko-KR" sz="14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</a:t>
            </a:r>
          </a:p>
          <a:p>
            <a:pPr marL="12700">
              <a:spcBef>
                <a:spcPts val="95"/>
              </a:spcBef>
            </a:pPr>
            <a:r>
              <a:rPr lang="ko-KR" altLang="en-US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이후 전체 선수의 위치좌표를 토대로 시각화를 </a:t>
            </a:r>
            <a:r>
              <a:rPr lang="ko-KR" altLang="en-US" sz="1400" b="1" spc="-10" dirty="0" err="1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진행하기로함</a:t>
            </a: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altLang="ko-KR" sz="14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B2E8E15-DFBC-452F-A4F3-649507F86B0C}"/>
              </a:ext>
            </a:extLst>
          </p:cNvPr>
          <p:cNvGrpSpPr/>
          <p:nvPr/>
        </p:nvGrpSpPr>
        <p:grpSpPr>
          <a:xfrm>
            <a:off x="297515" y="2523207"/>
            <a:ext cx="9151285" cy="3049454"/>
            <a:chOff x="447041" y="3071200"/>
            <a:chExt cx="9151285" cy="304945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3192345-3781-4B40-8996-536414369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41" y="3428999"/>
              <a:ext cx="3291483" cy="266664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48E5C77-D0D1-4C42-A3F5-0349C6EE5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695" y="3479023"/>
              <a:ext cx="2641631" cy="264163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E3033E3-846B-4CF4-999C-A696C153F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6"/>
            <a:stretch/>
          </p:blipFill>
          <p:spPr>
            <a:xfrm>
              <a:off x="3976189" y="3428999"/>
              <a:ext cx="2577012" cy="2641631"/>
            </a:xfrm>
            <a:prstGeom prst="rect">
              <a:avLst/>
            </a:prstGeom>
          </p:spPr>
        </p:pic>
        <p:sp>
          <p:nvSpPr>
            <p:cNvPr id="48" name="object 7">
              <a:extLst>
                <a:ext uri="{FF2B5EF4-FFF2-40B4-BE49-F238E27FC236}">
                  <a16:creationId xmlns:a16="http://schemas.microsoft.com/office/drawing/2014/main" id="{CA1B77DB-9FAE-4FD9-87C0-BBA763FD0D5F}"/>
                </a:ext>
              </a:extLst>
            </p:cNvPr>
            <p:cNvSpPr txBox="1"/>
            <p:nvPr/>
          </p:nvSpPr>
          <p:spPr>
            <a:xfrm>
              <a:off x="447041" y="3122083"/>
              <a:ext cx="2524759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1400" b="1" spc="-10" dirty="0">
                  <a:solidFill>
                    <a:srgbClr val="FFB60F"/>
                  </a:solidFill>
                  <a:latin typeface="210 국민체조OTF Light" panose="02020503020101020101" pitchFamily="18" charset="-127"/>
                  <a:ea typeface="210 국민체조OTF Light" panose="02020503020101020101" pitchFamily="18" charset="-127"/>
                  <a:cs typeface="Malgun Gothic"/>
                </a:rPr>
                <a:t>안전 구역 중심좌표</a:t>
              </a:r>
              <a:endParaRPr lang="en-US" altLang="ko-KR" sz="14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369BBC-2B1B-4203-9B60-49835B27BD59}"/>
                </a:ext>
              </a:extLst>
            </p:cNvPr>
            <p:cNvSpPr txBox="1"/>
            <p:nvPr/>
          </p:nvSpPr>
          <p:spPr>
            <a:xfrm>
              <a:off x="4464595" y="3082008"/>
              <a:ext cx="1600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spc="-10" dirty="0" err="1">
                  <a:solidFill>
                    <a:srgbClr val="FFB60F"/>
                  </a:solidFill>
                  <a:latin typeface="210 국민체조OTF Light" panose="02020503020101020101" pitchFamily="18" charset="-127"/>
                  <a:ea typeface="210 국민체조OTF Light" panose="02020503020101020101" pitchFamily="18" charset="-127"/>
                </a:rPr>
                <a:t>페이즈별</a:t>
              </a:r>
              <a:r>
                <a:rPr lang="ko-KR" altLang="en-US" sz="1400" b="1" spc="-10" dirty="0">
                  <a:solidFill>
                    <a:srgbClr val="FFB60F"/>
                  </a:solidFill>
                  <a:latin typeface="210 국민체조OTF Light" panose="02020503020101020101" pitchFamily="18" charset="-127"/>
                  <a:ea typeface="210 국민체조OTF Light" panose="02020503020101020101" pitchFamily="18" charset="-127"/>
                </a:rPr>
                <a:t> 원 시각화</a:t>
              </a:r>
              <a:endParaRPr lang="ko-KR" alt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9DD8A4-B117-4467-B20F-9DE6D3E78BDB}"/>
                </a:ext>
              </a:extLst>
            </p:cNvPr>
            <p:cNvSpPr txBox="1"/>
            <p:nvPr/>
          </p:nvSpPr>
          <p:spPr>
            <a:xfrm>
              <a:off x="6956695" y="3071200"/>
              <a:ext cx="25286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spc="-10" dirty="0">
                  <a:solidFill>
                    <a:srgbClr val="FFB60F"/>
                  </a:solidFill>
                  <a:latin typeface="210 국민체조OTF Light" panose="02020503020101020101" pitchFamily="18" charset="-127"/>
                  <a:ea typeface="210 국민체조OTF Light" panose="02020503020101020101" pitchFamily="18" charset="-127"/>
                  <a:cs typeface="Malgun Gothic"/>
                </a:rPr>
                <a:t>구역 변화과정 </a:t>
              </a:r>
              <a:r>
                <a:rPr lang="en-US" altLang="ko-KR" sz="1400" b="1" spc="-10" dirty="0">
                  <a:solidFill>
                    <a:srgbClr val="FFB60F"/>
                  </a:solidFill>
                  <a:latin typeface="210 국민체조OTF Light" panose="02020503020101020101" pitchFamily="18" charset="-127"/>
                  <a:ea typeface="210 국민체조OTF Light" panose="02020503020101020101" pitchFamily="18" charset="-127"/>
                  <a:cs typeface="Malgun Gothic"/>
                </a:rPr>
                <a:t>gif </a:t>
              </a:r>
              <a:r>
                <a:rPr lang="ko-KR" altLang="en-US" sz="1400" b="1" spc="-10" dirty="0">
                  <a:solidFill>
                    <a:srgbClr val="FFB60F"/>
                  </a:solidFill>
                  <a:latin typeface="210 국민체조OTF Light" panose="02020503020101020101" pitchFamily="18" charset="-127"/>
                  <a:ea typeface="210 국민체조OTF Light" panose="02020503020101020101" pitchFamily="18" charset="-127"/>
                  <a:cs typeface="Malgun Gothic"/>
                </a:rPr>
                <a:t>표현 테스트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9180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684E9B5B-58B9-4520-BD4D-070E2048DEB0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1B8A186-B2A3-4EC6-866F-4EA08457A4E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13E3D9A4-270F-4068-929A-C8018BD906A8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200" dirty="0" err="1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선수별</a:t>
            </a:r>
            <a:r>
              <a:rPr lang="ko-KR" altLang="en-US" sz="320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위치 분포 및 이동경향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5</a:t>
            </a:r>
            <a:endParaRPr sz="700">
              <a:latin typeface="Malgun Gothic"/>
              <a:cs typeface="Malgun Gothic"/>
            </a:endParaRPr>
          </a:p>
        </p:txBody>
      </p:sp>
      <p:sp>
        <p:nvSpPr>
          <p:cNvPr id="41" name="object 7">
            <a:extLst>
              <a:ext uri="{FF2B5EF4-FFF2-40B4-BE49-F238E27FC236}">
                <a16:creationId xmlns:a16="http://schemas.microsoft.com/office/drawing/2014/main" id="{EA0FEE74-6572-4E43-9420-A442C1AEA32A}"/>
              </a:ext>
            </a:extLst>
          </p:cNvPr>
          <p:cNvSpPr txBox="1"/>
          <p:nvPr/>
        </p:nvSpPr>
        <p:spPr>
          <a:xfrm>
            <a:off x="344034" y="1447800"/>
            <a:ext cx="5370966" cy="3990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endParaRPr lang="en-US" altLang="ko-KR" sz="15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5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시간별 선수 위치좌표를 사용</a:t>
            </a:r>
            <a:r>
              <a:rPr lang="en-US" altLang="ko-KR" sz="15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</a:t>
            </a:r>
          </a:p>
          <a:p>
            <a:pPr marL="12700">
              <a:spcBef>
                <a:spcPts val="95"/>
              </a:spcBef>
            </a:pPr>
            <a:r>
              <a:rPr lang="en-US" altLang="ko-KR" sz="15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scatterplot </a:t>
            </a:r>
            <a:r>
              <a:rPr lang="ko-KR" altLang="en-US" sz="15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활용하여 전체 선수 위치 시각화</a:t>
            </a:r>
            <a:endParaRPr lang="en-US" altLang="ko-KR" sz="15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endParaRPr lang="en-US" altLang="ko-KR" sz="15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r>
              <a:rPr lang="en-US" altLang="ko-KR" sz="15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heatmap </a:t>
            </a:r>
            <a:r>
              <a:rPr lang="ko-KR" altLang="en-US" sz="15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같이 표현되는 만큼</a:t>
            </a:r>
            <a:r>
              <a:rPr lang="en-US" altLang="ko-KR" sz="15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</a:t>
            </a:r>
          </a:p>
          <a:p>
            <a:pPr marL="12700">
              <a:spcBef>
                <a:spcPts val="95"/>
              </a:spcBef>
            </a:pPr>
            <a:r>
              <a:rPr lang="ko-KR" altLang="en-US" sz="15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맵 내 전체 선수의 위치 빈도를 확인할 </a:t>
            </a:r>
            <a:r>
              <a:rPr lang="ko-KR" altLang="en-US" sz="15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수 있었으며</a:t>
            </a:r>
            <a:endParaRPr lang="en-US" altLang="ko-KR" sz="15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endParaRPr lang="en-US" altLang="ko-KR" sz="15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5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안전구역 축소에 따른 </a:t>
            </a:r>
            <a:r>
              <a:rPr lang="ko-KR" altLang="en-US" sz="15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전반적인 이동흐름 관찰가능</a:t>
            </a:r>
            <a:endParaRPr lang="en-US" altLang="ko-KR" sz="1500" b="1" spc="-10" dirty="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endParaRPr lang="en-US" altLang="ko-KR" sz="15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endParaRPr lang="en-US" altLang="ko-KR" sz="15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endParaRPr lang="en-US" altLang="ko-KR" sz="16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해당 매치</a:t>
            </a:r>
            <a:r>
              <a:rPr lang="en-US" altLang="ko-KR" sz="16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(match 8)</a:t>
            </a:r>
            <a:r>
              <a:rPr lang="ko-KR" altLang="en-US" sz="16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에서 </a:t>
            </a:r>
            <a:r>
              <a:rPr lang="en-US" altLang="ko-KR" sz="16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DNW </a:t>
            </a:r>
            <a:r>
              <a:rPr lang="ko-KR" altLang="en-US" sz="16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팀은</a:t>
            </a:r>
            <a:endParaRPr lang="en-US" altLang="ko-KR" sz="1600" b="1" spc="-10" dirty="0">
              <a:solidFill>
                <a:schemeClr val="bg1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초반부터 자기장 가까이 낙하하는 전략 사용</a:t>
            </a:r>
            <a:r>
              <a:rPr lang="en-US" altLang="ko-KR" sz="1600" b="1" spc="-10" dirty="0">
                <a:solidFill>
                  <a:schemeClr val="bg1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</a:t>
            </a:r>
          </a:p>
          <a:p>
            <a:pPr marL="12700">
              <a:spcBef>
                <a:spcPts val="95"/>
              </a:spcBef>
            </a:pPr>
            <a:endParaRPr lang="en-US" altLang="ko-KR" sz="16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>
              <a:spcBef>
                <a:spcPts val="95"/>
              </a:spcBef>
            </a:pPr>
            <a:r>
              <a:rPr lang="ko-KR" altLang="en-US" sz="16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타 팀보다 빠르게 안전 구역에 접근할 수 있었고</a:t>
            </a:r>
            <a:r>
              <a:rPr lang="en-US" altLang="ko-KR" sz="16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</a:t>
            </a:r>
          </a:p>
          <a:p>
            <a:pPr marL="12700">
              <a:spcBef>
                <a:spcPts val="95"/>
              </a:spcBef>
            </a:pPr>
            <a:r>
              <a:rPr lang="ko-KR" altLang="en-US" sz="1600" b="1" spc="-10" dirty="0">
                <a:solidFill>
                  <a:srgbClr val="FFB60F"/>
                </a:solidFill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이는 치킨을 먹을 수 있는 요인으로 추정가능</a:t>
            </a:r>
            <a:endParaRPr lang="en-US" altLang="ko-KR" sz="1600" b="1" spc="-10" dirty="0">
              <a:solidFill>
                <a:srgbClr val="FFB60F"/>
              </a:solidFill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84724F-A411-4C34-B352-315949B4C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961347"/>
            <a:ext cx="5234709" cy="54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45" y="5029200"/>
            <a:ext cx="7449311" cy="124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84000"/>
              </a:srgbClr>
            </a:outerShdw>
          </a:effectLst>
        </p:spPr>
      </p:pic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00597" y="1027692"/>
            <a:ext cx="7680725" cy="93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17" rIns="0" bIns="0" anchor="t" anchorCtr="0">
            <a:spAutoFit/>
          </a:bodyPr>
          <a:lstStyle/>
          <a:p>
            <a:pPr marL="13758" algn="l" rtl="0"/>
            <a:r>
              <a:rPr lang="en-US" sz="6000" dirty="0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 1</a:t>
            </a:r>
            <a:endParaRPr sz="6000" dirty="0">
              <a:solidFill>
                <a:srgbClr val="FFB60F"/>
              </a:solidFill>
              <a:latin typeface="Headliner No. 45" panose="02000000000000000000" pitchFamily="2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00597" y="1905000"/>
            <a:ext cx="8076900" cy="48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121" rIns="0" bIns="0" anchor="t" anchorCtr="0">
            <a:spAutoFit/>
          </a:bodyPr>
          <a:lstStyle/>
          <a:p>
            <a:pPr marL="13758" lvl="0"/>
            <a:r>
              <a:rPr lang="en-US" altLang="ko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: </a:t>
            </a:r>
            <a:r>
              <a:rPr lang="en-US" altLang="ko-KR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PUBG Championship</a:t>
            </a:r>
            <a:r>
              <a:rPr lang="ko-KR" altLang="en-US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 </a:t>
            </a:r>
            <a:r>
              <a:rPr lang="en-US" altLang="ko-KR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&amp; </a:t>
            </a:r>
            <a:r>
              <a:rPr lang="ko-KR" altLang="en-US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 데이터 개요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16882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305" y="4800600"/>
            <a:ext cx="7449311" cy="124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84000"/>
              </a:srgbClr>
            </a:outerShdw>
          </a:effectLst>
        </p:spPr>
      </p:pic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00597" y="1027692"/>
            <a:ext cx="7680725" cy="93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17" rIns="0" bIns="0" anchor="t" anchorCtr="0">
            <a:spAutoFit/>
          </a:bodyPr>
          <a:lstStyle/>
          <a:p>
            <a:pPr marL="13758" algn="l" rtl="0"/>
            <a:r>
              <a:rPr lang="en-US" sz="6000" dirty="0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 5</a:t>
            </a:r>
            <a:endParaRPr sz="6000" dirty="0">
              <a:solidFill>
                <a:srgbClr val="FFB60F"/>
              </a:solidFill>
              <a:latin typeface="Headliner No. 45" panose="02000000000000000000" pitchFamily="2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00596" y="1905000"/>
            <a:ext cx="8895803" cy="48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121" rIns="0" bIns="0" anchor="t" anchorCtr="0">
            <a:spAutoFit/>
          </a:bodyPr>
          <a:lstStyle/>
          <a:p>
            <a:pPr marL="13758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: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DANAWA e-sports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의 총기사용 전략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93413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21026" y="6743892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034" y="1447800"/>
            <a:ext cx="4608966" cy="1022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총기 분류</a:t>
            </a:r>
            <a:endParaRPr kumimoji="0" lang="en-US" altLang="ko-KR" sz="2400" b="1" i="0" u="none" strike="noStrike" kern="1200" cap="none" spc="-10" normalizeH="0" baseline="0" noProof="0" dirty="0">
              <a:ln>
                <a:noFill/>
              </a:ln>
              <a:solidFill>
                <a:srgbClr val="FFB60F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-10" normalizeH="0" baseline="0" noProof="0" dirty="0">
              <a:ln>
                <a:noFill/>
              </a:ln>
              <a:solidFill>
                <a:srgbClr val="FFB60F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0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1. </a:t>
            </a:r>
            <a:r>
              <a:rPr kumimoji="0" lang="ko-KR" altLang="en-US" sz="2000" b="1" i="0" u="none" strike="noStrike" kern="1200" cap="none" spc="-10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탄의 구경에 따른 분류</a:t>
            </a:r>
            <a:endParaRPr kumimoji="0" lang="en-US" altLang="ko-KR" sz="2000" b="1" i="0" u="none" strike="noStrike" kern="1200" cap="none" spc="-10" normalizeH="0" baseline="0" noProof="0" dirty="0">
              <a:ln>
                <a:noFill/>
              </a:ln>
              <a:solidFill>
                <a:srgbClr val="FFB60F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100779"/>
            <a:ext cx="1676400" cy="16764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39" y="3100779"/>
            <a:ext cx="1676400" cy="1676400"/>
          </a:xfrm>
          <a:prstGeom prst="rect">
            <a:avLst/>
          </a:prstGeom>
        </p:spPr>
      </p:pic>
      <p:sp>
        <p:nvSpPr>
          <p:cNvPr id="21" name="object 6"/>
          <p:cNvSpPr txBox="1"/>
          <p:nvPr/>
        </p:nvSpPr>
        <p:spPr>
          <a:xfrm>
            <a:off x="5911215" y="4832636"/>
            <a:ext cx="132778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5.56mm (5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762139" y="4832636"/>
            <a:ext cx="132778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7.62mm (7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344034" y="3325029"/>
            <a:ext cx="4608966" cy="122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배틀그라운드에서는 </a:t>
            </a:r>
            <a:r>
              <a:rPr kumimoji="0" lang="ko-KR" altLang="en-US" sz="1400" b="1" i="0" u="none" strike="noStrike" kern="120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총마다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맞는 탄이 따로 있습니다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.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b="1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→ 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7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 총인 경우 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5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탄을 사용할 수 없습니다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.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다른 탄을 사용하는 총들도 게임 내에서 존재하지만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b="1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대회에서는 대부분 이 두 탄을 사용한 총들을 사용합니다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3772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21026" y="6743892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034" y="1447800"/>
            <a:ext cx="4608966" cy="1022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총기 분류</a:t>
            </a:r>
            <a:endParaRPr kumimoji="0" lang="en-US" altLang="ko-KR" sz="2400" b="1" i="0" u="none" strike="noStrike" kern="1200" cap="none" spc="-10" normalizeH="0" baseline="0" noProof="0" dirty="0">
              <a:ln>
                <a:noFill/>
              </a:ln>
              <a:solidFill>
                <a:srgbClr val="FFB60F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-10" normalizeH="0" baseline="0" noProof="0" dirty="0">
              <a:ln>
                <a:noFill/>
              </a:ln>
              <a:solidFill>
                <a:srgbClr val="FFB60F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0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2. </a:t>
            </a:r>
            <a:r>
              <a:rPr kumimoji="0" lang="ko-KR" altLang="en-US" sz="2000" b="1" i="0" u="none" strike="noStrike" kern="1200" cap="none" spc="-10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형태 및 용도에 따른 분류</a:t>
            </a:r>
            <a:endParaRPr kumimoji="0" lang="en-US" altLang="ko-KR" sz="2800" b="1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2130" y="2686512"/>
            <a:ext cx="5612469" cy="29946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1" y="2846521"/>
            <a:ext cx="2286000" cy="2286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31" y="2846521"/>
            <a:ext cx="2286000" cy="2286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30" y="2846521"/>
            <a:ext cx="2286000" cy="2286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846521"/>
            <a:ext cx="2286000" cy="2286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60" y="2932350"/>
            <a:ext cx="2286000" cy="2286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729" y="2932350"/>
            <a:ext cx="2286000" cy="2286000"/>
          </a:xfrm>
          <a:prstGeom prst="rect">
            <a:avLst/>
          </a:prstGeom>
        </p:spPr>
      </p:pic>
      <p:sp>
        <p:nvSpPr>
          <p:cNvPr id="39" name="object 7"/>
          <p:cNvSpPr txBox="1"/>
          <p:nvPr/>
        </p:nvSpPr>
        <p:spPr>
          <a:xfrm>
            <a:off x="1581316" y="5149506"/>
            <a:ext cx="160738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AR (</a:t>
            </a:r>
            <a:r>
              <a:rPr kumimoji="0" lang="ko-KR" altLang="en-US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자동소총</a:t>
            </a:r>
            <a:r>
              <a:rPr kumimoji="0" lang="en-US" altLang="ko-KR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endParaRPr kumimoji="0" lang="en-US" altLang="ko-KR" sz="2000" b="1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40" name="object 7"/>
          <p:cNvSpPr txBox="1"/>
          <p:nvPr/>
        </p:nvSpPr>
        <p:spPr>
          <a:xfrm>
            <a:off x="4245226" y="5147939"/>
            <a:ext cx="200317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DMR (</a:t>
            </a:r>
            <a:r>
              <a:rPr kumimoji="0" lang="ko-KR" altLang="en-US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지정사수소총</a:t>
            </a:r>
            <a:r>
              <a:rPr kumimoji="0" lang="en-US" altLang="ko-KR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endParaRPr kumimoji="0" lang="en-US" altLang="ko-KR" sz="2000" b="1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41" name="object 7"/>
          <p:cNvSpPr txBox="1"/>
          <p:nvPr/>
        </p:nvSpPr>
        <p:spPr>
          <a:xfrm>
            <a:off x="7364478" y="5164895"/>
            <a:ext cx="200317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SR (</a:t>
            </a:r>
            <a:r>
              <a:rPr kumimoji="0" lang="ko-KR" altLang="en-US" sz="1600" b="1" i="0" u="none" strike="noStrike" kern="120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저격소총</a:t>
            </a:r>
            <a:r>
              <a:rPr kumimoji="0" lang="en-US" altLang="ko-KR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endParaRPr kumimoji="0" lang="en-US" altLang="ko-KR" sz="2000" b="1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42" name="object 7"/>
          <p:cNvSpPr txBox="1"/>
          <p:nvPr/>
        </p:nvSpPr>
        <p:spPr>
          <a:xfrm>
            <a:off x="1581316" y="5804226"/>
            <a:ext cx="40386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특별한 일이 없다면 이 둘을 하나씩 사용합니다</a:t>
            </a:r>
            <a:r>
              <a:rPr kumimoji="0" lang="en-US" altLang="ko-KR" sz="1600" b="1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.</a:t>
            </a:r>
            <a:endParaRPr kumimoji="0" lang="en-US" altLang="ko-KR" sz="2000" b="1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658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344034" y="2384952"/>
            <a:ext cx="61607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탄약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분류별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44034" y="1237489"/>
            <a:ext cx="616077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대회에서 선수들은 교전할 때 어떤 총기를 사용했을까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0" name="object 50"/>
          <p:cNvSpPr txBox="1"/>
          <p:nvPr/>
        </p:nvSpPr>
        <p:spPr>
          <a:xfrm>
            <a:off x="609600" y="1621432"/>
            <a:ext cx="5029200" cy="515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1 ) AR / DMR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을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5, 7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 사용 기준으로 분류하여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 분석</a:t>
            </a: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 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→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SR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의 경우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7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탄만 사용하기 때문에 기타로 분류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319"/>
            <a:ext cx="9906000" cy="36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59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347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344034" y="2384952"/>
            <a:ext cx="61607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AR / DMR 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총기의 탄약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분류별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44034" y="1237489"/>
            <a:ext cx="616077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대회에서 선수들은 교전할 때 어떤 총기를 사용했을까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0" name="object 50"/>
          <p:cNvSpPr txBox="1"/>
          <p:nvPr/>
        </p:nvSpPr>
        <p:spPr>
          <a:xfrm>
            <a:off x="609600" y="1621432"/>
            <a:ext cx="5029200" cy="515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1 ) AR / DMR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을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5, 7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 사용 기준으로 분류하여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 분석</a:t>
            </a: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 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→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SR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의 경우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7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탄만 사용하기 때문에 기타로 분류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319"/>
            <a:ext cx="9906000" cy="377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97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347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344034" y="2384952"/>
            <a:ext cx="61607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AR / DMR 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총기의 탄약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분류별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 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(5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44034" y="1237489"/>
            <a:ext cx="616077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대회에서 선수들은 교전할 때 어떤 총기를 사용했을까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0" name="object 50"/>
          <p:cNvSpPr txBox="1"/>
          <p:nvPr/>
        </p:nvSpPr>
        <p:spPr>
          <a:xfrm>
            <a:off x="609600" y="1621432"/>
            <a:ext cx="5029200" cy="515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1 ) AR / DMR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을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5, 7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 사용 기준으로 분류하여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 분석</a:t>
            </a: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 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→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SR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의 경우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7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탄만 사용하기 때문에 기타로 분류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320"/>
            <a:ext cx="9906000" cy="36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99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347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344034" y="2384952"/>
            <a:ext cx="61607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AR / DMR 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총기의 탄약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분류별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 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(7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44034" y="1237489"/>
            <a:ext cx="616077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대회에서 선수들은 교전할 때 어떤 총기를 사용했을까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0" name="object 50"/>
          <p:cNvSpPr txBox="1"/>
          <p:nvPr/>
        </p:nvSpPr>
        <p:spPr>
          <a:xfrm>
            <a:off x="609600" y="1621432"/>
            <a:ext cx="5029200" cy="515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1 ) AR / DMR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을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5, 7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 사용 기준으로 분류하여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 분석</a:t>
            </a: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 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→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SR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의 경우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7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탄만 사용하기 때문에 기타로 분류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320"/>
            <a:ext cx="9906000" cy="37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1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615"/>
            <a:ext cx="9906000" cy="3696827"/>
          </a:xfrm>
          <a:prstGeom prst="rect">
            <a:avLst/>
          </a:prstGeom>
        </p:spPr>
      </p:pic>
      <p:sp>
        <p:nvSpPr>
          <p:cNvPr id="19" name="object 6"/>
          <p:cNvSpPr txBox="1"/>
          <p:nvPr/>
        </p:nvSpPr>
        <p:spPr>
          <a:xfrm>
            <a:off x="344034" y="2384952"/>
            <a:ext cx="61607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대회 전체의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총기별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344034" y="1237489"/>
            <a:ext cx="616077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대회에서 선수들은 교전할 때 어떤 총기를 사용했을까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1" name="object 50"/>
          <p:cNvSpPr txBox="1"/>
          <p:nvPr/>
        </p:nvSpPr>
        <p:spPr>
          <a:xfrm>
            <a:off x="609600" y="1621432"/>
            <a:ext cx="5029200" cy="515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2 ) AR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/ DMR / SR /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투척물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/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그 외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데미지로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나누어 비율 분석</a:t>
            </a: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 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→ 사용 빈도가 매우 낮은 총들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(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샷건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기관단총 등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은 기타로 분류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5102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318"/>
            <a:ext cx="9906000" cy="3697124"/>
          </a:xfrm>
          <a:prstGeom prst="rect">
            <a:avLst/>
          </a:prstGeom>
        </p:spPr>
      </p:pic>
      <p:sp>
        <p:nvSpPr>
          <p:cNvPr id="18" name="object 6"/>
          <p:cNvSpPr txBox="1"/>
          <p:nvPr/>
        </p:nvSpPr>
        <p:spPr>
          <a:xfrm>
            <a:off x="344034" y="2384952"/>
            <a:ext cx="61607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팀 별로 나타낸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총기별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비율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44034" y="1237489"/>
            <a:ext cx="616077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대회에서 선수들은 교전할 때 어떤 총기를 사용했을까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0" name="object 50"/>
          <p:cNvSpPr txBox="1"/>
          <p:nvPr/>
        </p:nvSpPr>
        <p:spPr>
          <a:xfrm>
            <a:off x="609600" y="1621432"/>
            <a:ext cx="5029200" cy="515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2 ) AR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/ DMR / SR /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투척물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/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그 외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데미지로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나누어 비율 분석</a:t>
            </a:r>
            <a:r>
              <a:rPr kumimoji="0" 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  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→ 사용 빈도가 매우 낮은 총들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(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샷건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,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기관단총 등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은 기타로 분류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860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347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344034" y="2384952"/>
            <a:ext cx="61607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총기별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비교 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(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다나와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vs 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다른 팀 평균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44034" y="1237489"/>
            <a:ext cx="616077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다나와는</a:t>
            </a:r>
            <a:r>
              <a:rPr kumimoji="0" lang="ko-KR" altLang="en-US" sz="18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다른 팀들과 어떠한 차이가 있을까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0" name="object 50"/>
          <p:cNvSpPr txBox="1"/>
          <p:nvPr/>
        </p:nvSpPr>
        <p:spPr>
          <a:xfrm>
            <a:off x="609600" y="1621432"/>
            <a:ext cx="5029200" cy="515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다나와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팀의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데미지와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나머지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15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팀의 평균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비교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endParaRPr kumimoji="0" lang="en-US" sz="1400" b="1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394789"/>
            <a:ext cx="6400800" cy="40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2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46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>
              <a:latin typeface="Malgun Gothic"/>
              <a:cs typeface="Malgun Gothic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0DF60E-A25C-4CFE-A643-222C755F8EBC}"/>
              </a:ext>
            </a:extLst>
          </p:cNvPr>
          <p:cNvGrpSpPr/>
          <p:nvPr/>
        </p:nvGrpSpPr>
        <p:grpSpPr>
          <a:xfrm>
            <a:off x="372911" y="1371600"/>
            <a:ext cx="2446490" cy="628377"/>
            <a:chOff x="376154" y="1371600"/>
            <a:chExt cx="1465549" cy="628377"/>
          </a:xfrm>
        </p:grpSpPr>
        <p:grpSp>
          <p:nvGrpSpPr>
            <p:cNvPr id="8" name="object 8"/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65141" y="2058033"/>
                <a:ext cx="4320540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11" name="object 11"/>
            <p:cNvSpPr txBox="1"/>
            <p:nvPr/>
          </p:nvSpPr>
          <p:spPr>
            <a:xfrm>
              <a:off x="732510" y="1371600"/>
              <a:ext cx="867690" cy="6283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배틀 그라운드</a:t>
              </a:r>
              <a:endParaRPr sz="20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sp>
        <p:nvSpPr>
          <p:cNvPr id="47" name="object 5">
            <a:extLst>
              <a:ext uri="{FF2B5EF4-FFF2-40B4-BE49-F238E27FC236}">
                <a16:creationId xmlns:a16="http://schemas.microsoft.com/office/drawing/2014/main" id="{6125E326-9250-49DA-B451-46DD807B8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707321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spc="125" dirty="0">
                <a:latin typeface="KRAFTON_Font" pitchFamily="2" charset="0"/>
              </a:rPr>
              <a:t>PUBG Global Championship 2023 </a:t>
            </a:r>
            <a:endParaRPr sz="3200" dirty="0">
              <a:latin typeface="KRAFTON_Font" pitchFamily="2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76B6F1A-7D31-4E2D-9D31-6149211A4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93" y="3039175"/>
            <a:ext cx="4867207" cy="3540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192802-8D11-41AD-8492-6797D32711E3}"/>
              </a:ext>
            </a:extLst>
          </p:cNvPr>
          <p:cNvSpPr txBox="1"/>
          <p:nvPr/>
        </p:nvSpPr>
        <p:spPr>
          <a:xfrm>
            <a:off x="1219200" y="2132899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다양한 </a:t>
            </a:r>
            <a:r>
              <a:rPr lang="ko-KR" altLang="en-US" sz="2000" dirty="0" err="1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맵에서</a:t>
            </a:r>
            <a:r>
              <a:rPr lang="ko-KR" altLang="en-US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전략적 우위를 선점하며</a:t>
            </a:r>
            <a:r>
              <a:rPr lang="en-US" altLang="ko-KR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무기와 장비를 확보해 </a:t>
            </a:r>
            <a:endParaRPr lang="en-US" altLang="ko-KR" sz="200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생존을 위한 전투를 벌이고</a:t>
            </a:r>
            <a:r>
              <a:rPr lang="en-US" altLang="ko-KR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마지막 남은 한 팀이 승리를 거머쥐는 생존 게임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61A05-CC9A-4E80-B692-6E200954DD2F}"/>
              </a:ext>
            </a:extLst>
          </p:cNvPr>
          <p:cNvSpPr/>
          <p:nvPr/>
        </p:nvSpPr>
        <p:spPr>
          <a:xfrm>
            <a:off x="457200" y="4343400"/>
            <a:ext cx="1828800" cy="1447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096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2">
            <a:extLst>
              <a:ext uri="{FF2B5EF4-FFF2-40B4-BE49-F238E27FC236}">
                <a16:creationId xmlns:a16="http://schemas.microsoft.com/office/drawing/2014/main" id="{84941983-606A-4672-87E9-F8530CD1048E}"/>
              </a:ext>
            </a:extLst>
          </p:cNvPr>
          <p:cNvGrpSpPr/>
          <p:nvPr/>
        </p:nvGrpSpPr>
        <p:grpSpPr>
          <a:xfrm>
            <a:off x="0" y="961347"/>
            <a:ext cx="9906000" cy="5459095"/>
            <a:chOff x="0" y="961644"/>
            <a:chExt cx="9906000" cy="5459095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E8D599-DFF5-44B3-87FE-F656D0BAAC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DF73DA2D-3FFB-4ADF-AF9C-B389A720B386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9104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b="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무기 선택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344034" y="2384952"/>
            <a:ext cx="61607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총기별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비교 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(</a:t>
            </a:r>
            <a:r>
              <a:rPr kumimoji="0" lang="ko-KR" altLang="en-US" sz="14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다나와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vs </a:t>
            </a:r>
            <a:r>
              <a:rPr kumimoji="0" lang="ko-KR" altLang="en-US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다른 팀 평균</a:t>
            </a:r>
            <a:r>
              <a:rPr kumimoji="0" lang="en-US" altLang="ko-KR" sz="14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44034" y="1237489"/>
            <a:ext cx="616077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14" normalizeH="0" baseline="0" noProof="0" dirty="0" err="1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데미지와</a:t>
            </a:r>
            <a:r>
              <a:rPr kumimoji="0" lang="ko-KR" altLang="en-US" sz="1800" b="1" i="0" u="none" strike="noStrike" kern="1200" cap="none" spc="-114" normalizeH="0" baseline="0" noProof="0" dirty="0">
                <a:ln>
                  <a:noFill/>
                </a:ln>
                <a:solidFill>
                  <a:srgbClr val="FFB60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대회 성적 간의 상관관계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sp>
        <p:nvSpPr>
          <p:cNvPr id="20" name="object 50"/>
          <p:cNvSpPr txBox="1"/>
          <p:nvPr/>
        </p:nvSpPr>
        <p:spPr>
          <a:xfrm>
            <a:off x="609600" y="1621432"/>
            <a:ext cx="50292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데미지와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전체 순위 점수와의 상관관계의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산점도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차트</a:t>
            </a:r>
            <a:r>
              <a:rPr kumimoji="0" lang="en-US" altLang="ko-KR" sz="3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국민체조OTF Light" panose="02020503020101020101" pitchFamily="18" charset="-127"/>
                <a:ea typeface="210 국민체조OTF Light" panose="02020503020101020101" pitchFamily="18" charset="-127"/>
                <a:cs typeface="Malgun Gothic"/>
              </a:rPr>
              <a:t> </a:t>
            </a: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Light" panose="02020503020101020101" pitchFamily="18" charset="-127"/>
              <a:ea typeface="210 국민체조OTF Light" panose="02020503020101020101" pitchFamily="18" charset="-127"/>
              <a:cs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6451"/>
            <a:ext cx="9906000" cy="413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07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45" y="5029200"/>
            <a:ext cx="7449311" cy="124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84000"/>
              </a:srgbClr>
            </a:outerShdw>
          </a:effectLst>
        </p:spPr>
      </p:pic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00597" y="1027692"/>
            <a:ext cx="7680725" cy="93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17" rIns="0" bIns="0" anchor="t" anchorCtr="0">
            <a:spAutoFit/>
          </a:bodyPr>
          <a:lstStyle/>
          <a:p>
            <a:pPr marL="13758" algn="l" rtl="0"/>
            <a:r>
              <a:rPr lang="en-US" sz="6000" dirty="0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 </a:t>
            </a:r>
            <a:r>
              <a:rPr lang="en-US" altLang="ko-KR" sz="6000" dirty="0">
                <a:solidFill>
                  <a:srgbClr val="FFB60F"/>
                </a:solidFill>
                <a:latin typeface="Headliner No. 45" panose="02000000000000000000" pitchFamily="2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sz="6000" dirty="0">
              <a:solidFill>
                <a:srgbClr val="FFB60F"/>
              </a:solidFill>
              <a:latin typeface="Headliner No. 45" panose="02000000000000000000" pitchFamily="2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00597" y="1905000"/>
            <a:ext cx="8076900" cy="8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121" rIns="0" bIns="0" anchor="t" anchorCtr="0">
            <a:spAutoFit/>
          </a:bodyPr>
          <a:lstStyle/>
          <a:p>
            <a:pPr marL="13758" lvl="0"/>
            <a:r>
              <a:rPr lang="en-US" altLang="ko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: </a:t>
            </a:r>
            <a:r>
              <a:rPr lang="en-US" altLang="ko-KR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DANAWA e-sports</a:t>
            </a:r>
            <a:r>
              <a:rPr lang="ko-KR" altLang="en-US" sz="2400" b="1" dirty="0">
                <a:solidFill>
                  <a:srgbClr val="FFC000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의 승리비결</a:t>
            </a:r>
          </a:p>
          <a:p>
            <a:pPr marL="13758" lvl="0"/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국민체조OTF Bold" panose="02020503020101020101" pitchFamily="18" charset="-127"/>
              <a:ea typeface="210 국민체조OTF Bold" panose="02020503020101020101" pitchFamily="18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0782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9101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>
              <a:latin typeface="Malgun Gothic"/>
              <a:cs typeface="Malgun Gothic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0DF60E-A25C-4CFE-A643-222C755F8EBC}"/>
              </a:ext>
            </a:extLst>
          </p:cNvPr>
          <p:cNvGrpSpPr/>
          <p:nvPr/>
        </p:nvGrpSpPr>
        <p:grpSpPr>
          <a:xfrm>
            <a:off x="372911" y="1371600"/>
            <a:ext cx="2446490" cy="381000"/>
            <a:chOff x="376154" y="1371600"/>
            <a:chExt cx="1465549" cy="381000"/>
          </a:xfrm>
        </p:grpSpPr>
        <p:grpSp>
          <p:nvGrpSpPr>
            <p:cNvPr id="8" name="object 8"/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65141" y="2058033"/>
                <a:ext cx="4320540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11" name="object 11"/>
            <p:cNvSpPr txBox="1"/>
            <p:nvPr/>
          </p:nvSpPr>
          <p:spPr>
            <a:xfrm>
              <a:off x="732510" y="1371600"/>
              <a:ext cx="744017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결론</a:t>
              </a:r>
              <a:endParaRPr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sp>
        <p:nvSpPr>
          <p:cNvPr id="47" name="object 5">
            <a:extLst>
              <a:ext uri="{FF2B5EF4-FFF2-40B4-BE49-F238E27FC236}">
                <a16:creationId xmlns:a16="http://schemas.microsoft.com/office/drawing/2014/main" id="{6125E326-9250-49DA-B451-46DD807B8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41896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200" dirty="0">
                <a:latin typeface="KRAFTON_Font" pitchFamily="2" charset="0"/>
              </a:rPr>
              <a:t>DANAWA e-sports</a:t>
            </a:r>
            <a:r>
              <a:rPr lang="ko-KR" altLang="en-US" sz="280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의 승리 비결</a:t>
            </a:r>
            <a:endParaRPr sz="3200" dirty="0">
              <a:latin typeface="KRAFTON_Font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61A05-CC9A-4E80-B692-6E200954DD2F}"/>
              </a:ext>
            </a:extLst>
          </p:cNvPr>
          <p:cNvSpPr/>
          <p:nvPr/>
        </p:nvSpPr>
        <p:spPr>
          <a:xfrm>
            <a:off x="457200" y="4343400"/>
            <a:ext cx="1828800" cy="1447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027BF5-D9A7-4050-84C2-99EE77705BD1}"/>
              </a:ext>
            </a:extLst>
          </p:cNvPr>
          <p:cNvSpPr/>
          <p:nvPr/>
        </p:nvSpPr>
        <p:spPr>
          <a:xfrm>
            <a:off x="2514600" y="3581400"/>
            <a:ext cx="4953000" cy="3006647"/>
          </a:xfrm>
          <a:prstGeom prst="rect">
            <a:avLst/>
          </a:prstGeom>
          <a:blipFill dpi="0" rotWithShape="1">
            <a:blip r:embed="rId4" cstate="print">
              <a:alphaModFix amt="66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55D710CC-9DB7-4037-BA04-A1EB02D0CD5A}"/>
              </a:ext>
            </a:extLst>
          </p:cNvPr>
          <p:cNvSpPr txBox="1">
            <a:spLocks/>
          </p:cNvSpPr>
          <p:nvPr/>
        </p:nvSpPr>
        <p:spPr>
          <a:xfrm>
            <a:off x="1868034" y="2277124"/>
            <a:ext cx="6894966" cy="176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</a:t>
            </a:r>
            <a:r>
              <a:rPr lang="ko-KR" altLang="en-US" sz="3600" kern="0" dirty="0">
                <a:solidFill>
                  <a:schemeClr val="bg1"/>
                </a:solidFill>
                <a:latin typeface="KRAFTON_Font" pitchFamily="2" charset="0"/>
              </a:rPr>
              <a:t> </a:t>
            </a: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DANAWA e</a:t>
            </a:r>
            <a:r>
              <a:rPr lang="en-US" altLang="ko-KR" sz="4000" kern="0" dirty="0">
                <a:solidFill>
                  <a:srgbClr val="FFB60F"/>
                </a:solidFill>
                <a:latin typeface="KRAFTON_Font" pitchFamily="2" charset="0"/>
              </a:rPr>
              <a:t>-</a:t>
            </a: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sports</a:t>
            </a: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  <a:ea typeface="210 국민체조OTF Bold" panose="02020503020101020101" pitchFamily="18" charset="-127"/>
              </a:rPr>
              <a:t> </a:t>
            </a: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은 </a:t>
            </a:r>
            <a:endParaRPr lang="en-US" altLang="ko-KR" sz="3600" kern="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marL="12700" latinLnBrk="0">
              <a:spcBef>
                <a:spcPts val="95"/>
              </a:spcBef>
            </a:pPr>
            <a:r>
              <a:rPr lang="en-US" altLang="ko-KR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PGC2023 GRAND FINAL</a:t>
            </a: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에서 </a:t>
            </a:r>
            <a:endParaRPr lang="en-US" altLang="ko-KR" sz="3600" kern="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marL="12700" latinLnBrk="0">
              <a:spcBef>
                <a:spcPts val="95"/>
              </a:spcBef>
            </a:pP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어떻게 우승 할 수 있었을까 </a:t>
            </a:r>
            <a:r>
              <a:rPr lang="en-US" altLang="ko-KR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? </a:t>
            </a: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endParaRPr lang="ko-KR" altLang="en-US" sz="3600" kern="0" dirty="0">
              <a:solidFill>
                <a:schemeClr val="bg1"/>
              </a:solidFill>
              <a:latin typeface="KRAFTON_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5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164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 dirty="0">
              <a:latin typeface="Malgun Gothic"/>
              <a:cs typeface="Malgun Gothic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7AC7BFC-0DFC-4877-5812-04685C5FD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11416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32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DANAWA e-sports</a:t>
            </a:r>
            <a:r>
              <a:rPr lang="ko-KR" altLang="en-US" sz="32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Roboto"/>
                <a:sym typeface="Roboto"/>
              </a:rPr>
              <a:t>의 승리비결</a:t>
            </a:r>
            <a:endParaRPr sz="3200" dirty="0"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1D8C680-9EA5-4BEE-9B9C-0065EB5ADD87}"/>
              </a:ext>
            </a:extLst>
          </p:cNvPr>
          <p:cNvGrpSpPr/>
          <p:nvPr/>
        </p:nvGrpSpPr>
        <p:grpSpPr>
          <a:xfrm>
            <a:off x="372911" y="1371600"/>
            <a:ext cx="2446490" cy="381000"/>
            <a:chOff x="376154" y="1371600"/>
            <a:chExt cx="1465549" cy="381000"/>
          </a:xfrm>
        </p:grpSpPr>
        <p:grpSp>
          <p:nvGrpSpPr>
            <p:cNvPr id="19" name="object 8">
              <a:extLst>
                <a:ext uri="{FF2B5EF4-FFF2-40B4-BE49-F238E27FC236}">
                  <a16:creationId xmlns:a16="http://schemas.microsoft.com/office/drawing/2014/main" id="{AD5054BB-F2C7-4942-B0F0-6280714E2956}"/>
                </a:ext>
              </a:extLst>
            </p:cNvPr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22" name="object 9">
                <a:extLst>
                  <a:ext uri="{FF2B5EF4-FFF2-40B4-BE49-F238E27FC236}">
                    <a16:creationId xmlns:a16="http://schemas.microsoft.com/office/drawing/2014/main" id="{E5A22EBE-267F-42E6-BEED-0F67C7385AF2}"/>
                  </a:ext>
                </a:extLst>
              </p:cNvPr>
              <p:cNvSpPr/>
              <p:nvPr/>
            </p:nvSpPr>
            <p:spPr>
              <a:xfrm>
                <a:off x="365141" y="2058033"/>
                <a:ext cx="4320540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06E6B8DB-A464-4925-9B9F-92C1EFBDF137}"/>
                  </a:ext>
                </a:extLst>
              </p:cNvPr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8104EB02-C1D7-42D5-9505-1893B940ED39}"/>
                </a:ext>
              </a:extLst>
            </p:cNvPr>
            <p:cNvSpPr txBox="1"/>
            <p:nvPr/>
          </p:nvSpPr>
          <p:spPr>
            <a:xfrm>
              <a:off x="732510" y="1371600"/>
              <a:ext cx="86769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effectLst>
                    <a:glow rad="139700">
                      <a:schemeClr val="tx1">
                        <a:alpha val="80000"/>
                      </a:schemeClr>
                    </a:glow>
                  </a:effectLst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결론</a:t>
              </a:r>
              <a:endParaRPr lang="en-US" altLang="ko-KR" sz="2000" dirty="0">
                <a:solidFill>
                  <a:schemeClr val="bg1"/>
                </a:solidFill>
                <a:effectLst>
                  <a:glow rad="139700">
                    <a:schemeClr val="tx1">
                      <a:alpha val="80000"/>
                    </a:schemeClr>
                  </a:glow>
                </a:effectLst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</p:grpSp>
      <p:sp>
        <p:nvSpPr>
          <p:cNvPr id="24" name="object 5">
            <a:extLst>
              <a:ext uri="{FF2B5EF4-FFF2-40B4-BE49-F238E27FC236}">
                <a16:creationId xmlns:a16="http://schemas.microsoft.com/office/drawing/2014/main" id="{515BD24B-9EE1-4614-9CF5-88766B251293}"/>
              </a:ext>
            </a:extLst>
          </p:cNvPr>
          <p:cNvSpPr txBox="1">
            <a:spLocks/>
          </p:cNvSpPr>
          <p:nvPr/>
        </p:nvSpPr>
        <p:spPr>
          <a:xfrm>
            <a:off x="1828800" y="2307963"/>
            <a:ext cx="6894966" cy="3141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1 . </a:t>
            </a:r>
            <a:r>
              <a:rPr lang="en-US" altLang="ko-KR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AR</a:t>
            </a: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과 </a:t>
            </a:r>
            <a:r>
              <a:rPr lang="en-US" altLang="ko-KR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DMR</a:t>
            </a: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의 뛰어난 데미지 수치</a:t>
            </a:r>
            <a:endParaRPr lang="en-US" altLang="ko-KR" sz="3600" kern="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marL="12700" latinLnBrk="0">
              <a:spcBef>
                <a:spcPts val="95"/>
              </a:spcBef>
            </a:pP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2 .</a:t>
            </a:r>
            <a:r>
              <a:rPr lang="ko-KR" altLang="en-US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 </a:t>
            </a: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전략적인 위치 선택</a:t>
            </a:r>
            <a:endParaRPr lang="en-US" altLang="ko-KR" sz="3600" kern="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marL="12700" latinLnBrk="0">
              <a:spcBef>
                <a:spcPts val="95"/>
              </a:spcBef>
            </a:pP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3 . </a:t>
            </a:r>
            <a:r>
              <a:rPr lang="ko-KR" altLang="en-US" sz="40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적절한 무기 선택</a:t>
            </a:r>
            <a:endParaRPr lang="en-US" altLang="ko-KR" sz="4000" kern="0" dirty="0">
              <a:solidFill>
                <a:srgbClr val="FFB60F"/>
              </a:solidFill>
              <a:latin typeface="Headliner No. 45" panose="02000000000000000000" pitchFamily="2" charset="0"/>
            </a:endParaRPr>
          </a:p>
          <a:p>
            <a:pPr marL="12700" latinLnBrk="0">
              <a:spcBef>
                <a:spcPts val="95"/>
              </a:spcBef>
            </a:pP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4 . </a:t>
            </a:r>
            <a:r>
              <a:rPr lang="ko-KR" altLang="en-US" sz="40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위치 선점 및 유지</a:t>
            </a:r>
            <a:endParaRPr lang="en-US" altLang="ko-KR" sz="4000" kern="0" dirty="0">
              <a:solidFill>
                <a:srgbClr val="FFB60F"/>
              </a:solidFill>
              <a:latin typeface="Headliner No. 45" panose="02000000000000000000" pitchFamily="2" charset="0"/>
            </a:endParaRPr>
          </a:p>
          <a:p>
            <a:pPr marL="12700" latinLnBrk="0">
              <a:spcBef>
                <a:spcPts val="95"/>
              </a:spcBef>
            </a:pP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5 .</a:t>
            </a:r>
            <a:r>
              <a:rPr lang="ko-KR" altLang="en-US" sz="40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근접 전투 능력</a:t>
            </a:r>
            <a:endParaRPr lang="en-US" altLang="ko-KR" sz="4000" kern="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37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EE9D650B-71E2-E93A-99BA-DA2385DF4CDF}"/>
              </a:ext>
            </a:extLst>
          </p:cNvPr>
          <p:cNvGrpSpPr/>
          <p:nvPr/>
        </p:nvGrpSpPr>
        <p:grpSpPr>
          <a:xfrm>
            <a:off x="-533400" y="-152400"/>
            <a:ext cx="11277600" cy="7315200"/>
            <a:chOff x="0" y="961644"/>
            <a:chExt cx="9906000" cy="545909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66DC729F-E9C9-98A7-E364-E36B51979BB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D41308F8-D900-9FB6-962B-9F325FC5728E}"/>
                </a:ext>
              </a:extLst>
            </p:cNvPr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D3BE851-F063-0454-0DCC-6456F589D90E}"/>
              </a:ext>
            </a:extLst>
          </p:cNvPr>
          <p:cNvSpPr txBox="1"/>
          <p:nvPr/>
        </p:nvSpPr>
        <p:spPr>
          <a:xfrm>
            <a:off x="2463800" y="2667000"/>
            <a:ext cx="497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solidFill>
                  <a:srgbClr val="FFB60F"/>
                </a:solidFill>
                <a:latin typeface="KRAFTON_Font" pitchFamily="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61583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30840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>
              <a:latin typeface="Malgun Gothic"/>
              <a:cs typeface="Malgun Gothic"/>
            </a:endParaRPr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6125E326-9250-49DA-B451-46DD807B8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41896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200" spc="125" dirty="0">
                <a:latin typeface="KRAFTON_Font" pitchFamily="2" charset="0"/>
              </a:rPr>
              <a:t>PUBG Global Championship 2023 </a:t>
            </a:r>
            <a:endParaRPr sz="3200" dirty="0">
              <a:latin typeface="KRAFTON_Font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61A05-CC9A-4E80-B692-6E200954DD2F}"/>
              </a:ext>
            </a:extLst>
          </p:cNvPr>
          <p:cNvSpPr/>
          <p:nvPr/>
        </p:nvSpPr>
        <p:spPr>
          <a:xfrm>
            <a:off x="457200" y="4343400"/>
            <a:ext cx="1828800" cy="1447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5B69633-2B2F-4544-9681-8FDD6AF3B1DD}"/>
              </a:ext>
            </a:extLst>
          </p:cNvPr>
          <p:cNvGrpSpPr/>
          <p:nvPr/>
        </p:nvGrpSpPr>
        <p:grpSpPr>
          <a:xfrm>
            <a:off x="685800" y="2197716"/>
            <a:ext cx="4038600" cy="1231284"/>
            <a:chOff x="5095171" y="2438400"/>
            <a:chExt cx="4648200" cy="3664977"/>
          </a:xfrm>
        </p:grpSpPr>
        <p:grpSp>
          <p:nvGrpSpPr>
            <p:cNvPr id="26" name="object 8">
              <a:extLst>
                <a:ext uri="{FF2B5EF4-FFF2-40B4-BE49-F238E27FC236}">
                  <a16:creationId xmlns:a16="http://schemas.microsoft.com/office/drawing/2014/main" id="{364571CB-A2EA-41EF-B1B5-C56781A7C8DA}"/>
                </a:ext>
              </a:extLst>
            </p:cNvPr>
            <p:cNvGrpSpPr/>
            <p:nvPr/>
          </p:nvGrpSpPr>
          <p:grpSpPr>
            <a:xfrm>
              <a:off x="5095171" y="2438400"/>
              <a:ext cx="4648200" cy="3664977"/>
              <a:chOff x="374713" y="1999293"/>
              <a:chExt cx="4330065" cy="367665"/>
            </a:xfrm>
          </p:grpSpPr>
          <p:sp>
            <p:nvSpPr>
              <p:cNvPr id="28" name="object 9">
                <a:extLst>
                  <a:ext uri="{FF2B5EF4-FFF2-40B4-BE49-F238E27FC236}">
                    <a16:creationId xmlns:a16="http://schemas.microsoft.com/office/drawing/2014/main" id="{63DE1B07-D8FF-47D6-B620-30CA0EDC42B0}"/>
                  </a:ext>
                </a:extLst>
              </p:cNvPr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10">
                <a:extLst>
                  <a:ext uri="{FF2B5EF4-FFF2-40B4-BE49-F238E27FC236}">
                    <a16:creationId xmlns:a16="http://schemas.microsoft.com/office/drawing/2014/main" id="{9B2D184F-5F8E-441F-B6CA-9EDDC9458D13}"/>
                  </a:ext>
                </a:extLst>
              </p:cNvPr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15C033-6585-4707-96A1-F3BBE496E2D1}"/>
                </a:ext>
              </a:extLst>
            </p:cNvPr>
            <p:cNvSpPr txBox="1"/>
            <p:nvPr/>
          </p:nvSpPr>
          <p:spPr>
            <a:xfrm>
              <a:off x="5195821" y="2957198"/>
              <a:ext cx="4446897" cy="2473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•  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배틀 그라운드 </a:t>
              </a:r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E 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스포츠 최정상 세계대회 </a:t>
              </a:r>
              <a:endParaRPr lang="en-US" altLang="ko-KR" sz="16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•  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참가 팀 </a:t>
              </a:r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세계 각 지역 리그 대표 </a:t>
              </a:r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32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팀 </a:t>
              </a:r>
              <a:endParaRPr lang="en-US" altLang="ko-KR" sz="16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•  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참가 규모 </a:t>
              </a:r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매치 별 </a:t>
              </a:r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16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팀</a:t>
              </a:r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팀원 </a:t>
              </a:r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4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명</a:t>
              </a:r>
              <a:r>
                <a:rPr lang="en-US" altLang="ko-KR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. 64</a:t>
              </a:r>
              <a:r>
                <a:rPr lang="ko-KR" altLang="en-US" sz="16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명</a:t>
              </a:r>
              <a:endParaRPr lang="en-US" altLang="ko-KR" sz="16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04B768-917E-4CB5-8BFC-5A06D50261D3}"/>
              </a:ext>
            </a:extLst>
          </p:cNvPr>
          <p:cNvGrpSpPr/>
          <p:nvPr/>
        </p:nvGrpSpPr>
        <p:grpSpPr>
          <a:xfrm>
            <a:off x="372911" y="1371303"/>
            <a:ext cx="2446490" cy="381297"/>
            <a:chOff x="376154" y="1371303"/>
            <a:chExt cx="1465549" cy="381297"/>
          </a:xfrm>
        </p:grpSpPr>
        <p:grpSp>
          <p:nvGrpSpPr>
            <p:cNvPr id="31" name="object 8">
              <a:extLst>
                <a:ext uri="{FF2B5EF4-FFF2-40B4-BE49-F238E27FC236}">
                  <a16:creationId xmlns:a16="http://schemas.microsoft.com/office/drawing/2014/main" id="{768FBE0B-E32F-449A-B986-99D387F74C66}"/>
                </a:ext>
              </a:extLst>
            </p:cNvPr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33" name="object 9">
                <a:extLst>
                  <a:ext uri="{FF2B5EF4-FFF2-40B4-BE49-F238E27FC236}">
                    <a16:creationId xmlns:a16="http://schemas.microsoft.com/office/drawing/2014/main" id="{6CA23778-66AA-4A2D-B72A-AC80BD01765B}"/>
                  </a:ext>
                </a:extLst>
              </p:cNvPr>
              <p:cNvSpPr/>
              <p:nvPr/>
            </p:nvSpPr>
            <p:spPr>
              <a:xfrm>
                <a:off x="365141" y="2058033"/>
                <a:ext cx="4320540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34" name="object 10">
                <a:extLst>
                  <a:ext uri="{FF2B5EF4-FFF2-40B4-BE49-F238E27FC236}">
                    <a16:creationId xmlns:a16="http://schemas.microsoft.com/office/drawing/2014/main" id="{5C8A406A-5124-48C0-BA95-C7CFC2A1FB18}"/>
                  </a:ext>
                </a:extLst>
              </p:cNvPr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C5287CD8-F98C-467D-A7D9-72DCFFF51F17}"/>
                </a:ext>
              </a:extLst>
            </p:cNvPr>
            <p:cNvSpPr txBox="1"/>
            <p:nvPr/>
          </p:nvSpPr>
          <p:spPr>
            <a:xfrm>
              <a:off x="530929" y="1371303"/>
              <a:ext cx="129178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sz="20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PCG 2023 </a:t>
              </a:r>
              <a:endParaRPr lang="en-US" altLang="ko-KR" sz="20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pic>
        <p:nvPicPr>
          <p:cNvPr id="2050" name="Picture 2" descr="Oap Projects :: Photos, videos, logos, illustrations and branding :: Behance">
            <a:extLst>
              <a:ext uri="{FF2B5EF4-FFF2-40B4-BE49-F238E27FC236}">
                <a16:creationId xmlns:a16="http://schemas.microsoft.com/office/drawing/2014/main" id="{FF26DD98-D218-4527-9EC0-52F9A88C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"/>
          <a:stretch/>
        </p:blipFill>
        <p:spPr bwMode="auto">
          <a:xfrm>
            <a:off x="690324" y="3593683"/>
            <a:ext cx="4029633" cy="2675985"/>
          </a:xfrm>
          <a:prstGeom prst="rect">
            <a:avLst/>
          </a:prstGeom>
          <a:noFill/>
          <a:ln>
            <a:solidFill>
              <a:srgbClr val="FFB60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194CC0C-47F8-418B-AFD0-F02F4F29F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054643"/>
              </p:ext>
            </p:extLst>
          </p:nvPr>
        </p:nvGraphicFramePr>
        <p:xfrm>
          <a:off x="4935345" y="2224182"/>
          <a:ext cx="4107019" cy="40454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125">
                  <a:extLst>
                    <a:ext uri="{9D8B030D-6E8A-4147-A177-3AD203B41FA5}">
                      <a16:colId xmlns:a16="http://schemas.microsoft.com/office/drawing/2014/main" val="648058653"/>
                    </a:ext>
                  </a:extLst>
                </a:gridCol>
                <a:gridCol w="1544888">
                  <a:extLst>
                    <a:ext uri="{9D8B030D-6E8A-4147-A177-3AD203B41FA5}">
                      <a16:colId xmlns:a16="http://schemas.microsoft.com/office/drawing/2014/main" val="2204361136"/>
                    </a:ext>
                  </a:extLst>
                </a:gridCol>
                <a:gridCol w="1369006">
                  <a:extLst>
                    <a:ext uri="{9D8B030D-6E8A-4147-A177-3AD203B41FA5}">
                      <a16:colId xmlns:a16="http://schemas.microsoft.com/office/drawing/2014/main" val="960797416"/>
                    </a:ext>
                  </a:extLst>
                </a:gridCol>
              </a:tblGrid>
              <a:tr h="785354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PUBG Global Championship 2023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257247"/>
                  </a:ext>
                </a:extLst>
              </a:tr>
              <a:tr h="91584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Group Stage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그룹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A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그룹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504665"/>
                  </a:ext>
                </a:extLst>
              </a:tr>
              <a:tr h="654968">
                <a:tc rowSpan="2"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Bracket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Stage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패자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브래킷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승자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브래킷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725824"/>
                  </a:ext>
                </a:extLst>
              </a:tr>
              <a:tr h="6549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라스트챈스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424006"/>
                  </a:ext>
                </a:extLst>
              </a:tr>
              <a:tr h="103434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Grand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Finals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그랜드 파이널</a:t>
                      </a: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45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13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46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>
              <a:latin typeface="Malgun Gothic"/>
              <a:cs typeface="Malgun Gothic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0DF60E-A25C-4CFE-A643-222C755F8EBC}"/>
              </a:ext>
            </a:extLst>
          </p:cNvPr>
          <p:cNvGrpSpPr/>
          <p:nvPr/>
        </p:nvGrpSpPr>
        <p:grpSpPr>
          <a:xfrm>
            <a:off x="372911" y="1371600"/>
            <a:ext cx="2446490" cy="381000"/>
            <a:chOff x="376154" y="1371600"/>
            <a:chExt cx="1465549" cy="381000"/>
          </a:xfrm>
        </p:grpSpPr>
        <p:grpSp>
          <p:nvGrpSpPr>
            <p:cNvPr id="8" name="object 8"/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65141" y="2058033"/>
                <a:ext cx="4320540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11" name="object 11"/>
            <p:cNvSpPr txBox="1"/>
            <p:nvPr/>
          </p:nvSpPr>
          <p:spPr>
            <a:xfrm>
              <a:off x="732510" y="1371600"/>
              <a:ext cx="86769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점수 산정 방식</a:t>
              </a:r>
              <a:endParaRPr sz="20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sp>
        <p:nvSpPr>
          <p:cNvPr id="47" name="object 5">
            <a:extLst>
              <a:ext uri="{FF2B5EF4-FFF2-40B4-BE49-F238E27FC236}">
                <a16:creationId xmlns:a16="http://schemas.microsoft.com/office/drawing/2014/main" id="{6125E326-9250-49DA-B451-46DD807B8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707321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200" spc="125" dirty="0">
                <a:latin typeface="KRAFTON_Font" pitchFamily="2" charset="0"/>
              </a:rPr>
              <a:t>PUBG Global Championship RANK </a:t>
            </a:r>
            <a:endParaRPr sz="3200" dirty="0">
              <a:latin typeface="KRAFTON_Font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61A05-CC9A-4E80-B692-6E200954DD2F}"/>
              </a:ext>
            </a:extLst>
          </p:cNvPr>
          <p:cNvSpPr/>
          <p:nvPr/>
        </p:nvSpPr>
        <p:spPr>
          <a:xfrm>
            <a:off x="457200" y="4343400"/>
            <a:ext cx="1828800" cy="1447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51922F3-0B82-49F3-BBF0-32C94CD90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29331"/>
              </p:ext>
            </p:extLst>
          </p:nvPr>
        </p:nvGraphicFramePr>
        <p:xfrm>
          <a:off x="1219200" y="2057400"/>
          <a:ext cx="3200400" cy="4097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7469459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797144083"/>
                    </a:ext>
                  </a:extLst>
                </a:gridCol>
              </a:tblGrid>
              <a:tr h="4577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rgbClr val="FFB60F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순위</a:t>
                      </a:r>
                      <a:r>
                        <a:rPr lang="en-US" altLang="ko-KR" dirty="0">
                          <a:solidFill>
                            <a:srgbClr val="FFB60F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(RANK)</a:t>
                      </a:r>
                      <a:endParaRPr lang="ko-KR" altLang="en-US" dirty="0">
                        <a:solidFill>
                          <a:srgbClr val="FFB60F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rgbClr val="FFB60F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점수</a:t>
                      </a:r>
                      <a:r>
                        <a:rPr lang="en-US" altLang="ko-KR" dirty="0">
                          <a:solidFill>
                            <a:srgbClr val="FFB60F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(POINT)</a:t>
                      </a:r>
                      <a:endParaRPr lang="ko-KR" altLang="en-US" dirty="0">
                        <a:solidFill>
                          <a:srgbClr val="FFB60F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09027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10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586125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46218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16183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15057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124238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11269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7-8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60859"/>
                  </a:ext>
                </a:extLst>
              </a:tr>
              <a:tr h="440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9-16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82926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D2C61D-E0B2-4E4E-984D-06B9F520DC34}"/>
              </a:ext>
            </a:extLst>
          </p:cNvPr>
          <p:cNvGrpSpPr/>
          <p:nvPr/>
        </p:nvGrpSpPr>
        <p:grpSpPr>
          <a:xfrm>
            <a:off x="4648200" y="2117879"/>
            <a:ext cx="4637975" cy="1713199"/>
            <a:chOff x="4724400" y="2096800"/>
            <a:chExt cx="4637975" cy="3570029"/>
          </a:xfrm>
        </p:grpSpPr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5E0F3012-F770-454F-8AB1-4A27186B2DC6}"/>
                </a:ext>
              </a:extLst>
            </p:cNvPr>
            <p:cNvSpPr/>
            <p:nvPr/>
          </p:nvSpPr>
          <p:spPr>
            <a:xfrm>
              <a:off x="4724400" y="2096800"/>
              <a:ext cx="4637975" cy="3570029"/>
            </a:xfrm>
            <a:custGeom>
              <a:avLst/>
              <a:gdLst/>
              <a:ahLst/>
              <a:cxnLst/>
              <a:rect l="l" t="t" r="r" b="b"/>
              <a:pathLst>
                <a:path w="4320540" h="358139">
                  <a:moveTo>
                    <a:pt x="4297299" y="0"/>
                  </a:moveTo>
                  <a:lnTo>
                    <a:pt x="23241" y="0"/>
                  </a:lnTo>
                  <a:lnTo>
                    <a:pt x="14192" y="1825"/>
                  </a:lnTo>
                  <a:lnTo>
                    <a:pt x="6805" y="6805"/>
                  </a:lnTo>
                  <a:lnTo>
                    <a:pt x="1825" y="14192"/>
                  </a:lnTo>
                  <a:lnTo>
                    <a:pt x="0" y="23240"/>
                  </a:lnTo>
                  <a:lnTo>
                    <a:pt x="0" y="334898"/>
                  </a:lnTo>
                  <a:lnTo>
                    <a:pt x="1825" y="343947"/>
                  </a:lnTo>
                  <a:lnTo>
                    <a:pt x="6805" y="351334"/>
                  </a:lnTo>
                  <a:lnTo>
                    <a:pt x="14192" y="356314"/>
                  </a:lnTo>
                  <a:lnTo>
                    <a:pt x="23241" y="358139"/>
                  </a:lnTo>
                  <a:lnTo>
                    <a:pt x="4297299" y="358139"/>
                  </a:lnTo>
                  <a:lnTo>
                    <a:pt x="4306347" y="356314"/>
                  </a:lnTo>
                  <a:lnTo>
                    <a:pt x="4313734" y="351334"/>
                  </a:lnTo>
                  <a:lnTo>
                    <a:pt x="4318714" y="343947"/>
                  </a:lnTo>
                  <a:lnTo>
                    <a:pt x="4320540" y="334898"/>
                  </a:lnTo>
                  <a:lnTo>
                    <a:pt x="4320540" y="23240"/>
                  </a:lnTo>
                  <a:lnTo>
                    <a:pt x="4318714" y="14192"/>
                  </a:lnTo>
                  <a:lnTo>
                    <a:pt x="4313734" y="6805"/>
                  </a:lnTo>
                  <a:lnTo>
                    <a:pt x="4306347" y="1825"/>
                  </a:lnTo>
                  <a:lnTo>
                    <a:pt x="429729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FFB6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B33B3-BB79-42F1-B6FE-E05F96B23D90}"/>
                </a:ext>
              </a:extLst>
            </p:cNvPr>
            <p:cNvSpPr txBox="1"/>
            <p:nvPr/>
          </p:nvSpPr>
          <p:spPr>
            <a:xfrm>
              <a:off x="4798045" y="2325848"/>
              <a:ext cx="4490684" cy="15559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킬 점수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킬 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개당 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점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.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참가자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</a:t>
              </a:r>
              <a:r>
                <a:rPr lang="ko-KR" altLang="en-US" dirty="0" err="1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매치당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16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팀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총 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64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명 경쟁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.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순위 선정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그랜드 파이널 제외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, 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	 12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경기 누적 점수로 상위 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팀 결정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.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동점 처리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동점 시 생존 점수 높은 팀이 우선</a:t>
              </a:r>
              <a:r>
                <a:rPr lang="en-US" altLang="ko-KR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</a:rPr>
                <a:t>.</a:t>
              </a:r>
              <a:endPara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endParaRP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3F38672-D47C-40B6-A84F-8C8DE4D8D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233042"/>
              </p:ext>
            </p:extLst>
          </p:nvPr>
        </p:nvGraphicFramePr>
        <p:xfrm>
          <a:off x="4665273" y="4030980"/>
          <a:ext cx="4637976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9494">
                  <a:extLst>
                    <a:ext uri="{9D8B030D-6E8A-4147-A177-3AD203B41FA5}">
                      <a16:colId xmlns:a16="http://schemas.microsoft.com/office/drawing/2014/main" val="2128137072"/>
                    </a:ext>
                  </a:extLst>
                </a:gridCol>
                <a:gridCol w="1159494">
                  <a:extLst>
                    <a:ext uri="{9D8B030D-6E8A-4147-A177-3AD203B41FA5}">
                      <a16:colId xmlns:a16="http://schemas.microsoft.com/office/drawing/2014/main" val="2041215078"/>
                    </a:ext>
                  </a:extLst>
                </a:gridCol>
                <a:gridCol w="1159494">
                  <a:extLst>
                    <a:ext uri="{9D8B030D-6E8A-4147-A177-3AD203B41FA5}">
                      <a16:colId xmlns:a16="http://schemas.microsoft.com/office/drawing/2014/main" val="2280154019"/>
                    </a:ext>
                  </a:extLst>
                </a:gridCol>
                <a:gridCol w="1159494">
                  <a:extLst>
                    <a:ext uri="{9D8B030D-6E8A-4147-A177-3AD203B41FA5}">
                      <a16:colId xmlns:a16="http://schemas.microsoft.com/office/drawing/2014/main" val="1148378918"/>
                    </a:ext>
                  </a:extLst>
                </a:gridCol>
              </a:tblGrid>
              <a:tr h="3426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맵 이름</a:t>
                      </a: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 DAY 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DAY 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DAY 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83668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에란겔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804248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미라마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83556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비켄디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616075"/>
                  </a:ext>
                </a:extLst>
              </a:tr>
              <a:tr h="3426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 태이고</a:t>
                      </a: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국민체조OTF Bold" panose="02020503020101020101" pitchFamily="18" charset="-127"/>
                          <a:ea typeface="210 국민체조OTF Bold" panose="02020503020101020101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국민체조OTF Bold" panose="02020503020101020101" pitchFamily="18" charset="-127"/>
                        <a:ea typeface="210 국민체조OTF Bold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972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82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46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>
              <a:latin typeface="Malgun Gothic"/>
              <a:cs typeface="Malgun Gothic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0DF60E-A25C-4CFE-A643-222C755F8EBC}"/>
              </a:ext>
            </a:extLst>
          </p:cNvPr>
          <p:cNvGrpSpPr/>
          <p:nvPr/>
        </p:nvGrpSpPr>
        <p:grpSpPr>
          <a:xfrm>
            <a:off x="372911" y="1371600"/>
            <a:ext cx="2446490" cy="381000"/>
            <a:chOff x="376154" y="1371600"/>
            <a:chExt cx="1465549" cy="381000"/>
          </a:xfrm>
        </p:grpSpPr>
        <p:grpSp>
          <p:nvGrpSpPr>
            <p:cNvPr id="8" name="object 8"/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65141" y="2058033"/>
                <a:ext cx="4320540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11" name="object 11"/>
            <p:cNvSpPr txBox="1"/>
            <p:nvPr/>
          </p:nvSpPr>
          <p:spPr>
            <a:xfrm>
              <a:off x="732510" y="1371600"/>
              <a:ext cx="86769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sz="20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PUBG API </a:t>
              </a:r>
              <a:endParaRPr sz="20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sp>
        <p:nvSpPr>
          <p:cNvPr id="47" name="object 5">
            <a:extLst>
              <a:ext uri="{FF2B5EF4-FFF2-40B4-BE49-F238E27FC236}">
                <a16:creationId xmlns:a16="http://schemas.microsoft.com/office/drawing/2014/main" id="{6125E326-9250-49DA-B451-46DD807B8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707321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200" spc="125" dirty="0">
                <a:latin typeface="KRAFTON_Font" pitchFamily="2" charset="0"/>
              </a:rPr>
              <a:t>PgC23 GRANDFINAL DATASET</a:t>
            </a:r>
            <a:endParaRPr sz="3200" dirty="0">
              <a:latin typeface="KRAFTON_Fon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6EDC9-100B-4ACC-BD2E-24F65723B8C8}"/>
              </a:ext>
            </a:extLst>
          </p:cNvPr>
          <p:cNvSpPr txBox="1"/>
          <p:nvPr/>
        </p:nvSpPr>
        <p:spPr>
          <a:xfrm>
            <a:off x="2819401" y="1859639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개발자 </a:t>
            </a: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발급 후 데이터 </a:t>
            </a:r>
            <a:r>
              <a:rPr lang="ko-KR" altLang="en-US" dirty="0" err="1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크롤링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진행</a:t>
            </a:r>
            <a:endParaRPr lang="en-US" altLang="ko-KR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공식 문서에 따라 </a:t>
            </a: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GitHub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'assets' </a:t>
            </a:r>
            <a:r>
              <a:rPr lang="ko-KR" altLang="en-US" dirty="0" err="1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클론해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데이터 확보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1AA0015-4877-4E90-9449-8E74AAF94CA1}"/>
              </a:ext>
            </a:extLst>
          </p:cNvPr>
          <p:cNvGrpSpPr/>
          <p:nvPr/>
        </p:nvGrpSpPr>
        <p:grpSpPr>
          <a:xfrm>
            <a:off x="381001" y="2499674"/>
            <a:ext cx="4710902" cy="3219178"/>
            <a:chOff x="381001" y="2499674"/>
            <a:chExt cx="4710902" cy="32191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5E6D794-A78A-433D-8B9D-44B433F0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1" y="2499674"/>
              <a:ext cx="4710902" cy="3219178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E82CE4B-F0D8-4428-8236-935F00DC7195}"/>
                </a:ext>
              </a:extLst>
            </p:cNvPr>
            <p:cNvSpPr/>
            <p:nvPr/>
          </p:nvSpPr>
          <p:spPr>
            <a:xfrm>
              <a:off x="1264921" y="2551740"/>
              <a:ext cx="640080" cy="3438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97B5152-0882-42F5-8776-1A0061508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946" y="2953914"/>
            <a:ext cx="6655142" cy="34102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59B720C-4BC3-417C-B039-5315C6A51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418" y="2688906"/>
            <a:ext cx="4486878" cy="34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2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464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>
              <a:latin typeface="Malgun Gothic"/>
              <a:cs typeface="Malgun Gothic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0DF60E-A25C-4CFE-A643-222C755F8EBC}"/>
              </a:ext>
            </a:extLst>
          </p:cNvPr>
          <p:cNvGrpSpPr/>
          <p:nvPr/>
        </p:nvGrpSpPr>
        <p:grpSpPr>
          <a:xfrm>
            <a:off x="372911" y="1371600"/>
            <a:ext cx="2446490" cy="381000"/>
            <a:chOff x="376154" y="1371600"/>
            <a:chExt cx="1465549" cy="381000"/>
          </a:xfrm>
        </p:grpSpPr>
        <p:grpSp>
          <p:nvGrpSpPr>
            <p:cNvPr id="8" name="object 8"/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65141" y="2058031"/>
                <a:ext cx="4320539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11" name="object 11"/>
            <p:cNvSpPr txBox="1"/>
            <p:nvPr/>
          </p:nvSpPr>
          <p:spPr>
            <a:xfrm>
              <a:off x="732510" y="1371600"/>
              <a:ext cx="86769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sz="2000" b="1" spc="-100" dirty="0">
                  <a:solidFill>
                    <a:srgbClr val="FFFFFF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Twrie.gg</a:t>
              </a:r>
              <a:endParaRPr lang="en-US" altLang="ko-KR" sz="2000" dirty="0"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sp>
        <p:nvSpPr>
          <p:cNvPr id="47" name="object 5">
            <a:extLst>
              <a:ext uri="{FF2B5EF4-FFF2-40B4-BE49-F238E27FC236}">
                <a16:creationId xmlns:a16="http://schemas.microsoft.com/office/drawing/2014/main" id="{6125E326-9250-49DA-B451-46DD807B8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707321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200" spc="125" dirty="0">
                <a:latin typeface="KRAFTON_Font" pitchFamily="2" charset="0"/>
              </a:rPr>
              <a:t>PgC23 GRANDFINAL DATASET</a:t>
            </a:r>
            <a:endParaRPr sz="3200" dirty="0">
              <a:latin typeface="KRAFTON_Font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0A53BA-B903-450B-90B6-566FBF864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4" y="2059554"/>
            <a:ext cx="6285366" cy="418884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DC8DE5-1040-4D08-BE71-DE6E607A3D43}"/>
              </a:ext>
            </a:extLst>
          </p:cNvPr>
          <p:cNvGrpSpPr/>
          <p:nvPr/>
        </p:nvGrpSpPr>
        <p:grpSpPr>
          <a:xfrm>
            <a:off x="838200" y="3505200"/>
            <a:ext cx="8925605" cy="2844761"/>
            <a:chOff x="838200" y="3505200"/>
            <a:chExt cx="8925605" cy="284476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B34CDE7-F16A-4C86-9581-E6BBCC3D3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51" t="54000"/>
            <a:stretch/>
          </p:blipFill>
          <p:spPr>
            <a:xfrm>
              <a:off x="838200" y="3505200"/>
              <a:ext cx="8925605" cy="2844761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C61C07F-1279-4764-8276-4FDC6EE4D5E8}"/>
                </a:ext>
              </a:extLst>
            </p:cNvPr>
            <p:cNvSpPr/>
            <p:nvPr/>
          </p:nvSpPr>
          <p:spPr>
            <a:xfrm>
              <a:off x="967788" y="3886200"/>
              <a:ext cx="1851613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394173E-E6C5-4D95-98E3-A77C07A52FF0}"/>
              </a:ext>
            </a:extLst>
          </p:cNvPr>
          <p:cNvSpPr txBox="1"/>
          <p:nvPr/>
        </p:nvSpPr>
        <p:spPr>
          <a:xfrm>
            <a:off x="4179658" y="2357226"/>
            <a:ext cx="533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공식 대회의 토너먼트 세부 정보 </a:t>
            </a:r>
            <a:r>
              <a:rPr lang="ko-KR" altLang="en-US" dirty="0" err="1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크롤링</a:t>
            </a:r>
            <a:endParaRPr lang="ko-KR" altLang="en-US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경기 결과</a:t>
            </a: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통계</a:t>
            </a:r>
            <a:r>
              <a:rPr lang="en-US" altLang="ko-KR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 정보 등 포괄적 데이터 수집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5B306A-7367-4681-BB10-00F4E432F0CF}"/>
              </a:ext>
            </a:extLst>
          </p:cNvPr>
          <p:cNvGrpSpPr/>
          <p:nvPr/>
        </p:nvGrpSpPr>
        <p:grpSpPr>
          <a:xfrm>
            <a:off x="2922946" y="3301228"/>
            <a:ext cx="6769448" cy="2978303"/>
            <a:chOff x="2922946" y="3301228"/>
            <a:chExt cx="6769448" cy="297830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4F2D91-AEC1-4CE2-89FA-81BC9C6D4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2946" y="3301228"/>
              <a:ext cx="6769448" cy="2978303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A581BA0-5145-4EA8-9BA9-F9C85BDFCF99}"/>
                </a:ext>
              </a:extLst>
            </p:cNvPr>
            <p:cNvSpPr/>
            <p:nvPr/>
          </p:nvSpPr>
          <p:spPr>
            <a:xfrm>
              <a:off x="3052534" y="3810000"/>
              <a:ext cx="1851613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86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9101"/>
            <a:ext cx="9906000" cy="5459095"/>
            <a:chOff x="0" y="961644"/>
            <a:chExt cx="9906000" cy="5459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644"/>
              <a:ext cx="9906000" cy="545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61644"/>
              <a:ext cx="9906000" cy="5459095"/>
            </a:xfrm>
            <a:custGeom>
              <a:avLst/>
              <a:gdLst/>
              <a:ahLst/>
              <a:cxnLst/>
              <a:rect l="l" t="t" r="r" b="b"/>
              <a:pathLst>
                <a:path w="9906000" h="5459095">
                  <a:moveTo>
                    <a:pt x="9906000" y="0"/>
                  </a:moveTo>
                  <a:lnTo>
                    <a:pt x="0" y="0"/>
                  </a:lnTo>
                  <a:lnTo>
                    <a:pt x="0" y="5458968"/>
                  </a:lnTo>
                  <a:lnTo>
                    <a:pt x="9906000" y="5458968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85296" y="658993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Malgun Gothic"/>
                <a:cs typeface="Malgun Gothic"/>
              </a:rPr>
              <a:t>4</a:t>
            </a:r>
            <a:endParaRPr sz="700">
              <a:latin typeface="Malgun Gothic"/>
              <a:cs typeface="Malgun Gothic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0DF60E-A25C-4CFE-A643-222C755F8EBC}"/>
              </a:ext>
            </a:extLst>
          </p:cNvPr>
          <p:cNvGrpSpPr/>
          <p:nvPr/>
        </p:nvGrpSpPr>
        <p:grpSpPr>
          <a:xfrm>
            <a:off x="372911" y="1371600"/>
            <a:ext cx="2446490" cy="381000"/>
            <a:chOff x="376154" y="1371600"/>
            <a:chExt cx="1465549" cy="381000"/>
          </a:xfrm>
        </p:grpSpPr>
        <p:grpSp>
          <p:nvGrpSpPr>
            <p:cNvPr id="8" name="object 8"/>
            <p:cNvGrpSpPr/>
            <p:nvPr/>
          </p:nvGrpSpPr>
          <p:grpSpPr>
            <a:xfrm>
              <a:off x="376154" y="1371600"/>
              <a:ext cx="1465549" cy="381000"/>
              <a:chOff x="365141" y="2004056"/>
              <a:chExt cx="4334874" cy="35814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65141" y="2058033"/>
                <a:ext cx="4320540" cy="304163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4297299" y="0"/>
                    </a:moveTo>
                    <a:lnTo>
                      <a:pt x="23241" y="0"/>
                    </a:lnTo>
                    <a:lnTo>
                      <a:pt x="14192" y="1825"/>
                    </a:lnTo>
                    <a:lnTo>
                      <a:pt x="6805" y="6805"/>
                    </a:lnTo>
                    <a:lnTo>
                      <a:pt x="1825" y="14192"/>
                    </a:lnTo>
                    <a:lnTo>
                      <a:pt x="0" y="23240"/>
                    </a:lnTo>
                    <a:lnTo>
                      <a:pt x="0" y="334898"/>
                    </a:lnTo>
                    <a:lnTo>
                      <a:pt x="1825" y="343947"/>
                    </a:lnTo>
                    <a:lnTo>
                      <a:pt x="6805" y="351334"/>
                    </a:lnTo>
                    <a:lnTo>
                      <a:pt x="14192" y="356314"/>
                    </a:lnTo>
                    <a:lnTo>
                      <a:pt x="23241" y="358139"/>
                    </a:lnTo>
                    <a:lnTo>
                      <a:pt x="4297299" y="358139"/>
                    </a:lnTo>
                    <a:lnTo>
                      <a:pt x="4306347" y="356314"/>
                    </a:lnTo>
                    <a:lnTo>
                      <a:pt x="4313734" y="351334"/>
                    </a:lnTo>
                    <a:lnTo>
                      <a:pt x="4318714" y="343947"/>
                    </a:lnTo>
                    <a:lnTo>
                      <a:pt x="4320540" y="334898"/>
                    </a:lnTo>
                    <a:lnTo>
                      <a:pt x="4320540" y="23240"/>
                    </a:lnTo>
                    <a:lnTo>
                      <a:pt x="4318714" y="14192"/>
                    </a:lnTo>
                    <a:lnTo>
                      <a:pt x="4313734" y="6805"/>
                    </a:lnTo>
                    <a:lnTo>
                      <a:pt x="4306347" y="1825"/>
                    </a:lnTo>
                    <a:lnTo>
                      <a:pt x="429729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379475" y="2004056"/>
                <a:ext cx="4320540" cy="358140"/>
              </a:xfrm>
              <a:custGeom>
                <a:avLst/>
                <a:gdLst/>
                <a:ahLst/>
                <a:cxnLst/>
                <a:rect l="l" t="t" r="r" b="b"/>
                <a:pathLst>
                  <a:path w="4320540" h="358139">
                    <a:moveTo>
                      <a:pt x="0" y="23240"/>
                    </a:moveTo>
                    <a:lnTo>
                      <a:pt x="1825" y="14192"/>
                    </a:lnTo>
                    <a:lnTo>
                      <a:pt x="6805" y="6805"/>
                    </a:lnTo>
                    <a:lnTo>
                      <a:pt x="14192" y="1825"/>
                    </a:lnTo>
                    <a:lnTo>
                      <a:pt x="23241" y="0"/>
                    </a:lnTo>
                    <a:lnTo>
                      <a:pt x="4297299" y="0"/>
                    </a:lnTo>
                    <a:lnTo>
                      <a:pt x="4306347" y="1825"/>
                    </a:lnTo>
                    <a:lnTo>
                      <a:pt x="4313734" y="6805"/>
                    </a:lnTo>
                    <a:lnTo>
                      <a:pt x="4318714" y="14192"/>
                    </a:lnTo>
                    <a:lnTo>
                      <a:pt x="4320540" y="23240"/>
                    </a:lnTo>
                    <a:lnTo>
                      <a:pt x="4320540" y="334898"/>
                    </a:lnTo>
                    <a:lnTo>
                      <a:pt x="4318714" y="343947"/>
                    </a:lnTo>
                    <a:lnTo>
                      <a:pt x="4313734" y="351334"/>
                    </a:lnTo>
                    <a:lnTo>
                      <a:pt x="4306347" y="356314"/>
                    </a:lnTo>
                    <a:lnTo>
                      <a:pt x="4297299" y="358139"/>
                    </a:lnTo>
                    <a:lnTo>
                      <a:pt x="23241" y="358139"/>
                    </a:lnTo>
                    <a:lnTo>
                      <a:pt x="14192" y="356314"/>
                    </a:lnTo>
                    <a:lnTo>
                      <a:pt x="6805" y="351334"/>
                    </a:lnTo>
                    <a:lnTo>
                      <a:pt x="1825" y="343947"/>
                    </a:lnTo>
                    <a:lnTo>
                      <a:pt x="0" y="334898"/>
                    </a:lnTo>
                    <a:lnTo>
                      <a:pt x="0" y="23240"/>
                    </a:lnTo>
                    <a:close/>
                  </a:path>
                </a:pathLst>
              </a:custGeom>
              <a:ln w="9524">
                <a:solidFill>
                  <a:srgbClr val="FFB60F"/>
                </a:solidFill>
              </a:ln>
            </p:spPr>
            <p:txBody>
              <a:bodyPr wrap="square" lIns="0" tIns="0" rIns="0" bIns="0" rtlCol="0"/>
              <a:lstStyle/>
              <a:p>
                <a:endParaRPr sz="3200"/>
              </a:p>
            </p:txBody>
          </p:sp>
        </p:grpSp>
        <p:sp>
          <p:nvSpPr>
            <p:cNvPr id="11" name="object 11"/>
            <p:cNvSpPr txBox="1"/>
            <p:nvPr/>
          </p:nvSpPr>
          <p:spPr>
            <a:xfrm>
              <a:off x="732510" y="1371600"/>
              <a:ext cx="744017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dirty="0">
                  <a:solidFill>
                    <a:schemeClr val="bg1"/>
                  </a:solidFill>
                  <a:latin typeface="210 국민체조OTF Bold" panose="02020503020101020101" pitchFamily="18" charset="-127"/>
                  <a:ea typeface="210 국민체조OTF Bold" panose="02020503020101020101" pitchFamily="18" charset="-127"/>
                  <a:cs typeface="Malgun Gothic"/>
                </a:rPr>
                <a:t>목표</a:t>
              </a:r>
              <a:endParaRPr sz="200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  <a:cs typeface="Malgun Gothic"/>
              </a:endParaRPr>
            </a:p>
          </p:txBody>
        </p:sp>
      </p:grpSp>
      <p:sp>
        <p:nvSpPr>
          <p:cNvPr id="47" name="object 5">
            <a:extLst>
              <a:ext uri="{FF2B5EF4-FFF2-40B4-BE49-F238E27FC236}">
                <a16:creationId xmlns:a16="http://schemas.microsoft.com/office/drawing/2014/main" id="{6125E326-9250-49DA-B451-46DD807B8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034" y="235540"/>
            <a:ext cx="841896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200" dirty="0">
                <a:latin typeface="KRAFTON_Font" pitchFamily="2" charset="0"/>
              </a:rPr>
              <a:t>DANAWA e-sports</a:t>
            </a:r>
            <a:r>
              <a:rPr lang="ko-KR" altLang="en-US" sz="2800" dirty="0"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의 우승 전략 이해</a:t>
            </a:r>
            <a:endParaRPr sz="3200" dirty="0">
              <a:latin typeface="KRAFTON_Font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61A05-CC9A-4E80-B692-6E200954DD2F}"/>
              </a:ext>
            </a:extLst>
          </p:cNvPr>
          <p:cNvSpPr/>
          <p:nvPr/>
        </p:nvSpPr>
        <p:spPr>
          <a:xfrm>
            <a:off x="457200" y="4343400"/>
            <a:ext cx="1828800" cy="1447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027BF5-D9A7-4050-84C2-99EE77705BD1}"/>
              </a:ext>
            </a:extLst>
          </p:cNvPr>
          <p:cNvSpPr/>
          <p:nvPr/>
        </p:nvSpPr>
        <p:spPr>
          <a:xfrm>
            <a:off x="2514600" y="3581400"/>
            <a:ext cx="4953000" cy="3006647"/>
          </a:xfrm>
          <a:prstGeom prst="rect">
            <a:avLst/>
          </a:prstGeom>
          <a:blipFill dpi="0" rotWithShape="1">
            <a:blip r:embed="rId4" cstate="print">
              <a:alphaModFix amt="66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55D710CC-9DB7-4037-BA04-A1EB02D0CD5A}"/>
              </a:ext>
            </a:extLst>
          </p:cNvPr>
          <p:cNvSpPr txBox="1">
            <a:spLocks/>
          </p:cNvSpPr>
          <p:nvPr/>
        </p:nvSpPr>
        <p:spPr>
          <a:xfrm>
            <a:off x="1868034" y="2277124"/>
            <a:ext cx="6894966" cy="176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팀</a:t>
            </a:r>
            <a:r>
              <a:rPr lang="ko-KR" altLang="en-US" sz="3600" kern="0" dirty="0">
                <a:solidFill>
                  <a:schemeClr val="bg1"/>
                </a:solidFill>
                <a:latin typeface="KRAFTON_Font" pitchFamily="2" charset="0"/>
              </a:rPr>
              <a:t> </a:t>
            </a: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DANAWA e</a:t>
            </a:r>
            <a:r>
              <a:rPr lang="en-US" altLang="ko-KR" sz="4000" kern="0" dirty="0">
                <a:solidFill>
                  <a:srgbClr val="FFB60F"/>
                </a:solidFill>
                <a:latin typeface="KRAFTON_Font" pitchFamily="2" charset="0"/>
              </a:rPr>
              <a:t>-</a:t>
            </a: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</a:rPr>
              <a:t>sports</a:t>
            </a:r>
            <a:r>
              <a:rPr lang="en-US" altLang="ko-KR" sz="4000" kern="0" dirty="0">
                <a:solidFill>
                  <a:srgbClr val="FFB60F"/>
                </a:solidFill>
                <a:latin typeface="Headliner No. 45" panose="02000000000000000000" pitchFamily="2" charset="0"/>
                <a:ea typeface="210 국민체조OTF Bold" panose="02020503020101020101" pitchFamily="18" charset="-127"/>
              </a:rPr>
              <a:t> </a:t>
            </a: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은 </a:t>
            </a:r>
            <a:endParaRPr lang="en-US" altLang="ko-KR" sz="3600" kern="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marL="12700" latinLnBrk="0">
              <a:spcBef>
                <a:spcPts val="95"/>
              </a:spcBef>
            </a:pPr>
            <a:r>
              <a:rPr lang="en-US" altLang="ko-KR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PGC2023 GRAND FINAL</a:t>
            </a: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에서 </a:t>
            </a:r>
            <a:endParaRPr lang="en-US" altLang="ko-KR" sz="3600" kern="0" dirty="0">
              <a:solidFill>
                <a:schemeClr val="bg1"/>
              </a:solidFill>
              <a:latin typeface="210 국민체조OTF Bold" panose="02020503020101020101" pitchFamily="18" charset="-127"/>
              <a:ea typeface="210 국민체조OTF Bold" panose="02020503020101020101" pitchFamily="18" charset="-127"/>
            </a:endParaRPr>
          </a:p>
          <a:p>
            <a:pPr marL="12700" latinLnBrk="0">
              <a:spcBef>
                <a:spcPts val="95"/>
              </a:spcBef>
            </a:pP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어떻게 우승 할 수 있었을까 </a:t>
            </a:r>
            <a:r>
              <a:rPr lang="en-US" altLang="ko-KR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? </a:t>
            </a:r>
            <a:r>
              <a:rPr lang="ko-KR" altLang="en-US" sz="3600" kern="0" dirty="0">
                <a:solidFill>
                  <a:schemeClr val="bg1"/>
                </a:solidFill>
                <a:latin typeface="210 국민체조OTF Bold" panose="02020503020101020101" pitchFamily="18" charset="-127"/>
                <a:ea typeface="210 국민체조OTF Bold" panose="02020503020101020101" pitchFamily="18" charset="-127"/>
              </a:rPr>
              <a:t> </a:t>
            </a:r>
            <a:endParaRPr lang="ko-KR" altLang="en-US" sz="3600" kern="0" dirty="0">
              <a:solidFill>
                <a:schemeClr val="bg1"/>
              </a:solidFill>
              <a:latin typeface="KRAFTON_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48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3416</Words>
  <Application>Microsoft Office PowerPoint</Application>
  <PresentationFormat>A4 용지(210x297mm)</PresentationFormat>
  <Paragraphs>556</Paragraphs>
  <Slides>44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Headliner No. 45</vt:lpstr>
      <vt:lpstr>210 국민체조OTF Light</vt:lpstr>
      <vt:lpstr>210 국민체조OTF Regular</vt:lpstr>
      <vt:lpstr>210 국민체조OTF Bold</vt:lpstr>
      <vt:lpstr>Wingdings</vt:lpstr>
      <vt:lpstr>Calibri</vt:lpstr>
      <vt:lpstr>KRAFTON_Font</vt:lpstr>
      <vt:lpstr>Consolas</vt:lpstr>
      <vt:lpstr>맑은 고딕</vt:lpstr>
      <vt:lpstr>맑은 고딕</vt:lpstr>
      <vt:lpstr>Office Theme</vt:lpstr>
      <vt:lpstr>E -sports  BattleGround</vt:lpstr>
      <vt:lpstr>CONTENTS</vt:lpstr>
      <vt:lpstr>Contents 1</vt:lpstr>
      <vt:lpstr>PUBG Global Championship 2023 </vt:lpstr>
      <vt:lpstr>PUBG Global Championship 2023 </vt:lpstr>
      <vt:lpstr>PUBG Global Championship RANK </vt:lpstr>
      <vt:lpstr>PgC23 GRANDFINAL DATASET</vt:lpstr>
      <vt:lpstr>PgC23 GRANDFINAL DATASET</vt:lpstr>
      <vt:lpstr>DANAWA e-sports의 우승 전략 이해</vt:lpstr>
      <vt:lpstr>Contents 2</vt:lpstr>
      <vt:lpstr>데이터 정제</vt:lpstr>
      <vt:lpstr>초기 피처 선별 &amp; 데이터 결합</vt:lpstr>
      <vt:lpstr>Contents 3</vt:lpstr>
      <vt:lpstr>PowerPoint 프레젠테이션</vt:lpstr>
      <vt:lpstr>PGC 승점 계산법 활용 분석 - Placement</vt:lpstr>
      <vt:lpstr>PGC 승점 계산법 활용 분석 - Placement</vt:lpstr>
      <vt:lpstr>PGC 승점 계산법 활용 분석 - Kills</vt:lpstr>
      <vt:lpstr>PGC 승점 계산법 활용 분석 - Kills</vt:lpstr>
      <vt:lpstr>PGC 승점 계산법 활용 분석 - Kills</vt:lpstr>
      <vt:lpstr>PGC 승점 계산법 활용 분석 - Kills</vt:lpstr>
      <vt:lpstr>PGC 승점 계산법 활용 분석 - Total Points</vt:lpstr>
      <vt:lpstr>PGC 승점 계산법 활용 분석 - Total Points</vt:lpstr>
      <vt:lpstr>DNW의 GF 경기 우승 요인</vt:lpstr>
      <vt:lpstr>Contents 4</vt:lpstr>
      <vt:lpstr>시작의 중요성</vt:lpstr>
      <vt:lpstr>시작의 중요성</vt:lpstr>
      <vt:lpstr>경기 주요지표 상관관계 분석</vt:lpstr>
      <vt:lpstr>선수별 위치 분포 및 이동경향</vt:lpstr>
      <vt:lpstr>선수별 위치 분포 및 이동경향</vt:lpstr>
      <vt:lpstr>Contents 5</vt:lpstr>
      <vt:lpstr>무기 선택</vt:lpstr>
      <vt:lpstr>무기 선택</vt:lpstr>
      <vt:lpstr>무기 선택</vt:lpstr>
      <vt:lpstr>무기 선택</vt:lpstr>
      <vt:lpstr>무기 선택</vt:lpstr>
      <vt:lpstr>무기 선택</vt:lpstr>
      <vt:lpstr>무기 선택</vt:lpstr>
      <vt:lpstr>무기 선택</vt:lpstr>
      <vt:lpstr>무기 선택</vt:lpstr>
      <vt:lpstr>무기 선택</vt:lpstr>
      <vt:lpstr>Contents 6</vt:lpstr>
      <vt:lpstr>DANAWA e-sports의 승리 비결</vt:lpstr>
      <vt:lpstr>DANAWA e-sports의 승리비결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Jieun Lee (이지은)</dc:creator>
  <cp:lastModifiedBy>현지 유</cp:lastModifiedBy>
  <cp:revision>49</cp:revision>
  <dcterms:created xsi:type="dcterms:W3CDTF">2024-01-10T10:00:11Z</dcterms:created>
  <dcterms:modified xsi:type="dcterms:W3CDTF">2024-01-11T07:57:02Z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2023-11-07T00:00:00Z</vt:filetime>
  </property>
  <property fmtid="{D5CDD505-2E9C-101B-9397-08002B2CF9AE}" pid="3" name="Creator">
    <vt:lpwstr>PowerPoint용 Acrobat PDFMaker 23</vt:lpwstr>
  </property>
  <property fmtid="{D5CDD505-2E9C-101B-9397-08002B2CF9AE}" pid="4" name="LastSaved">
    <vt:filetime>2024-01-10T00:00:00Z</vt:filetime>
  </property>
</Properties>
</file>